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292" r:id="rId44"/>
    <p:sldId id="293" r:id="rId45"/>
    <p:sldId id="294" r:id="rId46"/>
    <p:sldId id="267" r:id="rId47"/>
    <p:sldId id="268" r:id="rId48"/>
    <p:sldId id="269" r:id="rId49"/>
    <p:sldId id="270" r:id="rId50"/>
    <p:sldId id="271" r:id="rId51"/>
    <p:sldId id="297" r:id="rId52"/>
    <p:sldId id="302" r:id="rId53"/>
    <p:sldId id="304" r:id="rId54"/>
    <p:sldId id="305" r:id="rId55"/>
    <p:sldId id="323" r:id="rId56"/>
    <p:sldId id="306" r:id="rId57"/>
    <p:sldId id="307" r:id="rId58"/>
    <p:sldId id="295" r:id="rId59"/>
    <p:sldId id="299" r:id="rId60"/>
    <p:sldId id="296" r:id="rId61"/>
    <p:sldId id="298" r:id="rId62"/>
    <p:sldId id="300" r:id="rId63"/>
    <p:sldId id="301" r:id="rId64"/>
    <p:sldId id="25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B2820E-B112-43E2-B040-B8FA706EC5DA}" v="2" dt="2023-02-01T11:38:03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 dirty="0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 dirty="0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 dirty="0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 dirty="0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 dirty="0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 dirty="0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 dirty="0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 dirty="0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 dirty="0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x86 assembly</a:t>
          </a:r>
          <a:endParaRPr lang="en-US" dirty="0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I/O </a:t>
          </a:r>
          <a:endParaRPr lang="en-US" dirty="0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x86 assembly</a:t>
          </a:r>
          <a:endParaRPr lang="en-US" sz="2500" kern="1200" dirty="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I/O </a:t>
          </a:r>
          <a:endParaRPr lang="en-US" sz="2500" kern="1200" dirty="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83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1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24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5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cs typeface="Calibri Light"/>
              </a:rPr>
            </a:br>
            <a:r>
              <a:rPr lang="en-IN" sz="4800" dirty="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Either </a:t>
            </a:r>
            <a:r>
              <a:rPr lang="en-US" sz="2400" dirty="0">
                <a:solidFill>
                  <a:srgbClr val="FF0000"/>
                </a:solidFill>
              </a:rPr>
              <a:t>rely</a:t>
            </a:r>
            <a:r>
              <a:rPr lang="en-US" sz="2400" dirty="0"/>
              <a:t> on a hardware interrupt that the </a:t>
            </a:r>
            <a:r>
              <a:rPr lang="en-US" sz="2400" dirty="0">
                <a:solidFill>
                  <a:srgbClr val="C00000"/>
                </a:solidFill>
              </a:rPr>
              <a:t>CPU</a:t>
            </a:r>
            <a:br>
              <a:rPr lang="en-US" sz="2400" dirty="0"/>
            </a:br>
            <a:r>
              <a:rPr lang="en-US" sz="2400" dirty="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B050"/>
                </a:solidFill>
              </a:rPr>
              <a:t>treat</a:t>
            </a:r>
            <a:r>
              <a:rPr lang="en-US" sz="2400" dirty="0"/>
              <a:t> a fault/exception in the </a:t>
            </a:r>
            <a:r>
              <a:rPr lang="en-US" sz="2400" dirty="0">
                <a:solidFill>
                  <a:srgbClr val="00B050"/>
                </a:solidFill>
              </a:rPr>
              <a:t>program</a:t>
            </a:r>
            <a:r>
              <a:rPr lang="en-US" sz="2400" dirty="0"/>
              <a:t> as an </a:t>
            </a:r>
            <a:br>
              <a:rPr lang="en-US" sz="2400" dirty="0"/>
            </a:br>
            <a:r>
              <a:rPr lang="en-US" sz="2400" dirty="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OR, </a:t>
            </a:r>
            <a:r>
              <a:rPr lang="en-US" sz="2400" dirty="0">
                <a:solidFill>
                  <a:srgbClr val="0070C0"/>
                </a:solidFill>
              </a:rPr>
              <a:t>generate</a:t>
            </a:r>
            <a:r>
              <a:rPr lang="en-US" sz="2400" dirty="0"/>
              <a:t> a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 dirty="0"/>
              <a:t>yourself to </a:t>
            </a:r>
            <a:br>
              <a:rPr lang="en-US" sz="2400" dirty="0"/>
            </a:br>
            <a:r>
              <a:rPr lang="en-US" sz="2400" dirty="0"/>
              <a:t>ask the OS to do some work for you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Kind of a weird way of drawing the OS’s attention. The only way to talk to the </a:t>
            </a:r>
            <a:r>
              <a:rPr lang="en-US" sz="2400" dirty="0">
                <a:solidFill>
                  <a:srgbClr val="FF0000"/>
                </a:solidFill>
              </a:rPr>
              <a:t>fireman</a:t>
            </a:r>
            <a:br>
              <a:rPr lang="en-US" sz="2400" dirty="0"/>
            </a:br>
            <a:r>
              <a:rPr lang="en-US" sz="2400" dirty="0"/>
              <a:t>is by setting your </a:t>
            </a:r>
            <a:r>
              <a:rPr lang="en-US" sz="2400" dirty="0">
                <a:solidFill>
                  <a:srgbClr val="C00000"/>
                </a:solidFill>
              </a:rPr>
              <a:t>house</a:t>
            </a:r>
            <a:r>
              <a:rPr lang="en-US" sz="2400" dirty="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 dirty="0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53397" y="1679775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18573" y="4097438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1574157" y="4861367"/>
            <a:ext cx="8102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exactly the same </a:t>
            </a:r>
            <a:r>
              <a:rPr lang="en-US" sz="2400" dirty="0">
                <a:solidFill>
                  <a:srgbClr val="00B050"/>
                </a:solidFill>
              </a:rPr>
              <a:t>point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Context</a:t>
            </a:r>
          </a:p>
          <a:p>
            <a:pPr algn="l"/>
            <a:r>
              <a:rPr lang="en-US" sz="2000" dirty="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has no way of knowing that it is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out and being </a:t>
            </a:r>
            <a:r>
              <a:rPr lang="en-US" sz="2400" dirty="0">
                <a:solidFill>
                  <a:srgbClr val="0070C0"/>
                </a:solidFill>
              </a:rPr>
              <a:t>swapped</a:t>
            </a:r>
            <a:r>
              <a:rPr lang="en-US" sz="2400" dirty="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OS treats the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as a </a:t>
            </a:r>
            <a:r>
              <a:rPr lang="en-US" sz="2400" dirty="0">
                <a:solidFill>
                  <a:srgbClr val="002060"/>
                </a:solidFill>
              </a:rPr>
              <a:t>suitcase</a:t>
            </a:r>
            <a:r>
              <a:rPr lang="en-US" sz="2400" dirty="0"/>
              <a:t> containing some state. It can be </a:t>
            </a:r>
            <a:br>
              <a:rPr lang="en-US" sz="2400" dirty="0"/>
            </a:br>
            <a:r>
              <a:rPr lang="en-US" sz="2400" dirty="0"/>
              <a:t>seamlessly moved from core to core on a multi-core CPU. It can be </a:t>
            </a:r>
            <a:r>
              <a:rPr lang="en-US" sz="2400" dirty="0">
                <a:solidFill>
                  <a:srgbClr val="FF0000"/>
                </a:solidFill>
              </a:rPr>
              <a:t>suspended</a:t>
            </a:r>
            <a:r>
              <a:rPr lang="en-US" sz="2400" dirty="0"/>
              <a:t> at</a:t>
            </a:r>
            <a:br>
              <a:rPr lang="en-US" sz="2400" dirty="0"/>
            </a:br>
            <a:r>
              <a:rPr lang="en-US" sz="2400" dirty="0"/>
              <a:t>will and brought back to life at a </a:t>
            </a:r>
            <a:r>
              <a:rPr lang="en-US" sz="2400" dirty="0">
                <a:solidFill>
                  <a:srgbClr val="00B050"/>
                </a:solidFill>
              </a:rPr>
              <a:t>future point of time </a:t>
            </a:r>
            <a:r>
              <a:rPr lang="en-US" sz="2400" dirty="0"/>
              <a:t>without the process </a:t>
            </a:r>
            <a:r>
              <a:rPr lang="en-US" sz="2400" dirty="0">
                <a:solidFill>
                  <a:srgbClr val="002060"/>
                </a:solidFill>
              </a:rPr>
              <a:t>knowing</a:t>
            </a:r>
            <a:r>
              <a:rPr lang="en-US" sz="2400" dirty="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In principle, an </a:t>
            </a:r>
            <a:r>
              <a:rPr lang="en-IN" sz="2400" dirty="0">
                <a:solidFill>
                  <a:srgbClr val="0070C0"/>
                </a:solidFill>
              </a:rPr>
              <a:t>application</a:t>
            </a:r>
            <a:r>
              <a:rPr lang="en-IN" sz="2400" dirty="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will never get </a:t>
            </a:r>
            <a:r>
              <a:rPr lang="en-IN" sz="2400" dirty="0">
                <a:solidFill>
                  <a:srgbClr val="00B050"/>
                </a:solidFill>
              </a:rPr>
              <a:t>swapped</a:t>
            </a:r>
            <a:r>
              <a:rPr lang="en-IN" sz="2400" dirty="0"/>
              <a:t> out and will continue to </a:t>
            </a:r>
            <a:r>
              <a:rPr lang="en-IN" sz="2400" dirty="0">
                <a:solidFill>
                  <a:srgbClr val="FF0000"/>
                </a:solidFill>
              </a:rPr>
              <a:t>monopolize</a:t>
            </a:r>
            <a:r>
              <a:rPr lang="en-IN" sz="2400" dirty="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Have an </a:t>
            </a:r>
            <a:r>
              <a:rPr lang="en-IN" sz="2400" dirty="0">
                <a:solidFill>
                  <a:srgbClr val="7030A0"/>
                </a:solidFill>
              </a:rPr>
              <a:t>external</a:t>
            </a:r>
            <a:r>
              <a:rPr lang="en-IN" sz="2400" dirty="0"/>
              <a:t> time chip on the motherboard. Generates</a:t>
            </a:r>
            <a:br>
              <a:rPr lang="en-IN" sz="2400" dirty="0"/>
            </a:br>
            <a:r>
              <a:rPr lang="en-IN" sz="2400" dirty="0"/>
              <a:t>a dummy interrupt (</a:t>
            </a:r>
            <a:r>
              <a:rPr lang="en-IN" sz="2400" dirty="0">
                <a:solidFill>
                  <a:srgbClr val="C00000"/>
                </a:solidFill>
              </a:rPr>
              <a:t>timer</a:t>
            </a:r>
            <a:r>
              <a:rPr lang="en-IN" sz="2400" dirty="0"/>
              <a:t> interrupt) once every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</a:t>
            </a:r>
            <a:r>
              <a:rPr lang="en-IN" sz="2400" i="1" dirty="0">
                <a:solidFill>
                  <a:srgbClr val="00B050"/>
                </a:solidFill>
              </a:rPr>
              <a:t>jiffy</a:t>
            </a:r>
            <a:r>
              <a:rPr lang="en-IN" sz="2400" dirty="0"/>
              <a:t> = 1 </a:t>
            </a:r>
            <a:r>
              <a:rPr lang="en-IN" sz="2400" dirty="0" err="1"/>
              <a:t>ms</a:t>
            </a:r>
            <a:r>
              <a:rPr lang="en-IN" sz="2400" dirty="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 dirty="0"/>
              <a:t>This is to allow the OS to </a:t>
            </a:r>
            <a:r>
              <a:rPr lang="en-IN" dirty="0">
                <a:solidFill>
                  <a:srgbClr val="00B050"/>
                </a:solidFill>
              </a:rPr>
              <a:t>periodically</a:t>
            </a:r>
            <a:r>
              <a:rPr lang="en-IN" dirty="0"/>
              <a:t> execute and make process scheduling decisions.</a:t>
            </a:r>
          </a:p>
          <a:p>
            <a:r>
              <a:rPr lang="en-IN" dirty="0"/>
              <a:t>Otherwise, the OS may never get a chance to </a:t>
            </a:r>
            <a:r>
              <a:rPr lang="en-IN" dirty="0">
                <a:solidFill>
                  <a:srgbClr val="7030A0"/>
                </a:solidFill>
              </a:rPr>
              <a:t>execute</a:t>
            </a:r>
            <a:r>
              <a:rPr lang="en-IN" dirty="0"/>
              <a:t>. For it to execute, it needs to be invoked by any one of the three </a:t>
            </a:r>
            <a:r>
              <a:rPr lang="en-IN" dirty="0">
                <a:solidFill>
                  <a:srgbClr val="FF0000"/>
                </a:solidFill>
              </a:rPr>
              <a:t>mechanisms</a:t>
            </a:r>
            <a:r>
              <a:rPr lang="en-IN" dirty="0"/>
              <a:t>: interrupts, exceptions or system calls.</a:t>
            </a:r>
          </a:p>
          <a:p>
            <a:r>
              <a:rPr lang="en-IN" dirty="0"/>
              <a:t>The latter two are not relevant here. We need to thus generate </a:t>
            </a:r>
            <a:r>
              <a:rPr lang="en-IN" dirty="0">
                <a:solidFill>
                  <a:srgbClr val="C00000"/>
                </a:solidFill>
              </a:rPr>
              <a:t>timer</a:t>
            </a:r>
            <a:r>
              <a:rPr lang="en-IN" dirty="0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https://elixir.bootlin.com/linux/v6.1.2/source/include/linux/jiffies.h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 jiffy </a:t>
            </a:r>
            <a:r>
              <a:rPr lang="en-IN" sz="2400" dirty="0">
                <a:solidFill>
                  <a:srgbClr val="00B050"/>
                </a:solidFill>
              </a:rPr>
              <a:t>count</a:t>
            </a:r>
            <a:r>
              <a:rPr lang="en-IN" sz="2400" dirty="0"/>
              <a:t> is incremented once every time there is a </a:t>
            </a:r>
            <a:r>
              <a:rPr lang="en-IN" sz="2400" dirty="0">
                <a:solidFill>
                  <a:srgbClr val="FF0000"/>
                </a:solidFill>
              </a:rPr>
              <a:t>timer</a:t>
            </a:r>
            <a:r>
              <a:rPr lang="en-IN" sz="2400" dirty="0"/>
              <a:t> interrupt.</a:t>
            </a:r>
            <a:br>
              <a:rPr lang="en-IN" sz="2400" dirty="0"/>
            </a:br>
            <a:r>
              <a:rPr lang="en-IN" sz="2400" dirty="0"/>
              <a:t>The interval is determined by the compile-time </a:t>
            </a:r>
            <a:r>
              <a:rPr lang="en-IN" sz="2400" dirty="0">
                <a:solidFill>
                  <a:srgbClr val="00B050"/>
                </a:solidFill>
              </a:rPr>
              <a:t>parameter</a:t>
            </a:r>
            <a:r>
              <a:rPr lang="en-IN" sz="2400" dirty="0"/>
              <a:t> HZ. If HZ = 1000,</a:t>
            </a:r>
            <a:br>
              <a:rPr lang="en-IN" sz="2400" dirty="0"/>
            </a:br>
            <a:r>
              <a:rPr lang="en-IN" sz="2400" dirty="0"/>
              <a:t>then it means that the timer interrupt interval = 1 </a:t>
            </a:r>
            <a:r>
              <a:rPr lang="en-IN" sz="2400" dirty="0" err="1"/>
              <a:t>ms</a:t>
            </a:r>
            <a:endParaRPr lang="en-IN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300480" y="3418840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 dirty="0"/>
              <a:t>A large </a:t>
            </a:r>
            <a:r>
              <a:rPr lang="en-US" dirty="0">
                <a:solidFill>
                  <a:srgbClr val="00B050"/>
                </a:solidFill>
              </a:rPr>
              <a:t>part</a:t>
            </a:r>
            <a:r>
              <a:rPr lang="en-US" dirty="0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6" y="3049048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412240" y="5708872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693920" y="5434552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693920" y="6218555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606800" y="5708872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606800" y="6115272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 dirty="0">
                <a:latin typeface="Calibri" panose="020F0502020204030204" pitchFamily="34" charset="0"/>
              </a:rPr>
              <a:t> 16-bit 8086 processor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In fact, due to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 dirty="0">
                <a:latin typeface="Calibri" panose="020F0502020204030204" pitchFamily="34" charset="0"/>
              </a:rPr>
              <a:t> requirements, a </a:t>
            </a:r>
            <a:r>
              <a:rPr 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 dirty="0">
                <a:latin typeface="Calibri" panose="020F0502020204030204" pitchFamily="34" charset="0"/>
              </a:rPr>
              <a:t> needs to be ISA compatible with all 32-bit, and 16-bit ISAs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What do we do with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?</a:t>
            </a:r>
          </a:p>
          <a:p>
            <a:pPr marL="520700" indent="-32385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Do we define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for each type of x86 ISA?    </a:t>
            </a:r>
            <a:r>
              <a:rPr lang="en-US" sz="2800" b="1" dirty="0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 dirty="0">
                <a:latin typeface="Calibri" panose="020F0502020204030204" pitchFamily="34" charset="0"/>
              </a:rPr>
              <a:t> :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Consider the 16-bit x86 ISA – It has 8 </a:t>
            </a:r>
            <a:r>
              <a:rPr lang="en-US" sz="2800" dirty="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: ax, bx, cx, dx, </a:t>
            </a:r>
            <a:r>
              <a:rPr lang="en-US" sz="2800" dirty="0" err="1">
                <a:latin typeface="Calibri" panose="020F0502020204030204" pitchFamily="34" charset="0"/>
              </a:rPr>
              <a:t>sp</a:t>
            </a:r>
            <a:r>
              <a:rPr lang="en-US" sz="2800" dirty="0">
                <a:latin typeface="Calibri" panose="020F0502020204030204" pitchFamily="34" charset="0"/>
              </a:rPr>
              <a:t>, bp, </a:t>
            </a:r>
            <a:r>
              <a:rPr lang="en-US" sz="2800" dirty="0" err="1">
                <a:latin typeface="Calibri" panose="020F0502020204030204" pitchFamily="34" charset="0"/>
              </a:rPr>
              <a:t>si</a:t>
            </a:r>
            <a:r>
              <a:rPr lang="en-US" sz="2800" dirty="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 dirty="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b="1" dirty="0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 dirty="0">
                <a:latin typeface="Calibri" panose="020F0502020204030204" pitchFamily="34" charset="0"/>
              </a:rPr>
              <a:t> – </a:t>
            </a:r>
            <a:r>
              <a:rPr lang="en-US" sz="2800" dirty="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 dirty="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If the </a:t>
            </a:r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 dirty="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 dirty="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657879" y="1789198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/>
              <a:t>x86 can </a:t>
            </a:r>
            <a:r>
              <a:rPr lang="fr-FR" sz="4200" dirty="0" err="1"/>
              <a:t>even</a:t>
            </a:r>
            <a:r>
              <a:rPr lang="fr-FR" sz="4200" dirty="0"/>
              <a:t> Support 8-bit </a:t>
            </a:r>
            <a:r>
              <a:rPr lang="fr-FR" sz="4200" dirty="0" err="1"/>
              <a:t>Registers</a:t>
            </a:r>
            <a:endParaRPr lang="fr-FR" sz="42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3600" dirty="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dirty="0" err="1">
                <a:latin typeface="Calibri" panose="020F0502020204030204" pitchFamily="34" charset="0"/>
              </a:rPr>
              <a:t>bh</a:t>
            </a:r>
            <a:r>
              <a:rPr lang="en-US" sz="2800" dirty="0">
                <a:latin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</a:rPr>
              <a:t>ch</a:t>
            </a:r>
            <a:r>
              <a:rPr lang="en-US" sz="2800" dirty="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x86 Flags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r>
              <a:rPr lang="fr-FR" dirty="0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Similar to the classical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 dirty="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It has 16-bit, 32-bit, and 64-bit </a:t>
            </a:r>
            <a:r>
              <a:rPr lang="en-US" sz="2400" dirty="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45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a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 dirty="0"/>
              <a:t>The same </a:t>
            </a:r>
            <a:r>
              <a:rPr lang="en-US" dirty="0">
                <a:solidFill>
                  <a:srgbClr val="FF0000"/>
                </a:solidFill>
              </a:rPr>
              <a:t>code</a:t>
            </a:r>
            <a:r>
              <a:rPr lang="en-US" dirty="0"/>
              <a:t> can be written in two different formats: Intel and AT&amp;T</a:t>
            </a:r>
          </a:p>
          <a:p>
            <a:r>
              <a:rPr lang="en-US" dirty="0"/>
              <a:t>The Linux kernel and the </a:t>
            </a:r>
            <a:r>
              <a:rPr lang="en-US" dirty="0">
                <a:solidFill>
                  <a:srgbClr val="C00000"/>
                </a:solidFill>
              </a:rPr>
              <a:t>toolchain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uses</a:t>
            </a:r>
            <a:r>
              <a:rPr lang="en-US" dirty="0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add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Intel</a:t>
            </a:r>
            <a:r>
              <a:rPr lang="en-US" sz="2000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AT&amp;T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eax</a:t>
            </a:r>
            <a:r>
              <a:rPr lang="en-US" sz="2000" dirty="0"/>
              <a:t> = </a:t>
            </a:r>
            <a:r>
              <a:rPr lang="en-US" sz="2000" dirty="0" err="1"/>
              <a:t>eax</a:t>
            </a:r>
            <a:r>
              <a:rPr lang="en-US" sz="2000" dirty="0"/>
              <a:t> + </a:t>
            </a:r>
            <a:r>
              <a:rPr lang="en-US" sz="2000" dirty="0" err="1"/>
              <a:t>ebx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addl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ebx</a:t>
            </a:r>
            <a:r>
              <a:rPr lang="en-US" sz="2000" dirty="0">
                <a:latin typeface="Comic Sans MS" panose="030F0702030302020204" pitchFamily="66" charset="0"/>
              </a:rPr>
              <a:t>,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</a:rPr>
              <a:t>mov [esp+4], 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w/ address</a:t>
            </a:r>
          </a:p>
          <a:p>
            <a:pPr algn="ctr"/>
            <a:r>
              <a:rPr lang="en-US" sz="2000" dirty="0"/>
              <a:t>esp+4 to the contents of </a:t>
            </a:r>
            <a:r>
              <a:rPr lang="en-US" sz="2000" dirty="0" err="1"/>
              <a:t>eax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latin typeface="Comic Sans MS" panose="030F0702030302020204" pitchFamily="66" charset="0"/>
              </a:rPr>
              <a:t>movl</a:t>
            </a:r>
            <a:r>
              <a:rPr lang="en-US" sz="2000" dirty="0">
                <a:latin typeface="Comic Sans MS" panose="030F0702030302020204" pitchFamily="66" charset="0"/>
              </a:rPr>
              <a:t> %</a:t>
            </a:r>
            <a:r>
              <a:rPr lang="en-US" sz="2000" dirty="0" err="1">
                <a:latin typeface="Comic Sans MS" panose="030F0702030302020204" pitchFamily="66" charset="0"/>
              </a:rPr>
              <a:t>eax</a:t>
            </a:r>
            <a:r>
              <a:rPr lang="en-US" sz="2000" dirty="0">
                <a:latin typeface="Comic Sans MS" panose="030F0702030302020204" pitchFamily="66" charset="0"/>
              </a:rPr>
              <a:t>, 4(%</a:t>
            </a:r>
            <a:r>
              <a:rPr lang="en-US" sz="2000" dirty="0" err="1">
                <a:latin typeface="Comic Sans MS" panose="030F0702030302020204" pitchFamily="66" charset="0"/>
              </a:rPr>
              <a:t>esp</a:t>
            </a:r>
            <a:r>
              <a:rPr lang="en-US" sz="2000" dirty="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Set the memory</a:t>
            </a:r>
          </a:p>
          <a:p>
            <a:pPr algn="ctr"/>
            <a:r>
              <a:rPr lang="en-US" sz="2000" dirty="0"/>
              <a:t>location w/ address</a:t>
            </a:r>
          </a:p>
          <a:p>
            <a:pPr algn="ctr"/>
            <a:r>
              <a:rPr lang="en-US" sz="2000" dirty="0"/>
              <a:t>esp+4 to the contents of </a:t>
            </a:r>
            <a:r>
              <a:rPr lang="en-US" sz="2000" dirty="0" err="1"/>
              <a:t>eax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Floating</a:t>
            </a:r>
            <a:r>
              <a:rPr lang="fr-FR" dirty="0">
                <a:solidFill>
                  <a:schemeClr val="tx1"/>
                </a:solidFill>
              </a:rPr>
              <a:t>-point </a:t>
            </a:r>
            <a:r>
              <a:rPr lang="fr-FR" dirty="0" err="1">
                <a:solidFill>
                  <a:schemeClr val="tx1"/>
                </a:solidFill>
              </a:rPr>
              <a:t>Registers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x86 has 8 (80 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Memory </a:t>
            </a:r>
            <a:r>
              <a:rPr lang="fr-FR" dirty="0" err="1">
                <a:solidFill>
                  <a:schemeClr val="tx1"/>
                </a:solidFill>
              </a:rPr>
              <a:t>Addressing</a:t>
            </a:r>
            <a:r>
              <a:rPr lang="fr-FR" dirty="0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address = base + index*scale + </a:t>
            </a:r>
            <a:r>
              <a:rPr lang="en-US" sz="2000" dirty="0" err="1"/>
              <a:t>disp</a:t>
            </a:r>
            <a:endParaRPr lang="en-US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13760" y="5516880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37680" y="5516880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155637" y="6125517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 dirty="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 dirty="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 dirty="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dirty="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 dirty="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edx</a:t>
            </a:r>
            <a:r>
              <a:rPr lang="en-IN" sz="2000" dirty="0"/>
              <a:t> = </a:t>
            </a:r>
            <a:r>
              <a:rPr lang="en-IN" sz="2000" dirty="0" err="1"/>
              <a:t>edx</a:t>
            </a:r>
            <a:r>
              <a:rPr lang="en-IN" sz="2000" dirty="0"/>
              <a:t> * </a:t>
            </a:r>
            <a:r>
              <a:rPr lang="en-IN" sz="2000" dirty="0" err="1"/>
              <a:t>eax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eax</a:t>
            </a:r>
            <a:r>
              <a:rPr lang="en-IN" sz="2000" dirty="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 dirty="0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 dirty="0"/>
              <a:t>Any large </a:t>
            </a:r>
            <a:r>
              <a:rPr lang="en-IN" dirty="0">
                <a:solidFill>
                  <a:srgbClr val="00B050"/>
                </a:solidFill>
              </a:rPr>
              <a:t>project</a:t>
            </a:r>
            <a:r>
              <a:rPr lang="en-IN" dirty="0"/>
              <a:t> comprises 100s of C/C++ files. </a:t>
            </a:r>
          </a:p>
          <a:p>
            <a:r>
              <a:rPr lang="en-IN" dirty="0"/>
              <a:t>How do we create a single </a:t>
            </a:r>
            <a:r>
              <a:rPr lang="en-IN" dirty="0">
                <a:solidFill>
                  <a:srgbClr val="0070C0"/>
                </a:solidFill>
              </a:rPr>
              <a:t>executable</a:t>
            </a:r>
            <a:r>
              <a:rPr lang="en-IN" dirty="0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z.c</a:t>
            </a:r>
            <a:endParaRPr lang="en-IN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x.o</a:t>
            </a:r>
            <a:endParaRPr lang="en-IN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y.o</a:t>
            </a:r>
            <a:endParaRPr lang="en-IN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z.o</a:t>
            </a:r>
            <a:endParaRPr lang="en-IN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x.c</a:t>
            </a:r>
            <a:endParaRPr lang="en-IN" sz="20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 dirty="0"/>
          </a:p>
          <a:p>
            <a:pPr algn="l"/>
            <a:r>
              <a:rPr lang="en-IN" sz="2000" dirty="0"/>
              <a:t>The final executable</a:t>
            </a:r>
            <a:br>
              <a:rPr lang="en-IN" sz="2000" dirty="0"/>
            </a:br>
            <a:r>
              <a:rPr lang="en-IN" sz="2000" dirty="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Linking</a:t>
            </a:r>
          </a:p>
          <a:p>
            <a:pPr algn="ctr"/>
            <a:r>
              <a:rPr lang="en-IN" sz="2000" dirty="0"/>
              <a:t>Command: </a:t>
            </a:r>
            <a:r>
              <a:rPr lang="en-IN" sz="2000" dirty="0" err="1"/>
              <a:t>ld</a:t>
            </a:r>
            <a:endParaRPr lang="en-IN" sz="20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36959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Ist</a:t>
            </a:r>
            <a:r>
              <a:rPr lang="en-US" sz="2000" dirty="0"/>
              <a:t> level: </a:t>
            </a:r>
            <a:r>
              <a:rPr lang="en-US" sz="2000" dirty="0" err="1"/>
              <a:t>i</a:t>
            </a:r>
            <a:r>
              <a:rPr lang="en-US" sz="2000" dirty="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IInd</a:t>
            </a:r>
            <a:r>
              <a:rPr lang="en-US" sz="2000" dirty="0"/>
              <a:t> level: L2 cache (several 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IIIrd</a:t>
            </a:r>
            <a:r>
              <a:rPr lang="en-US" sz="2000" dirty="0"/>
              <a:t>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Sections</a:t>
            </a:r>
            <a:r>
              <a:rPr lang="en-IN" dirty="0"/>
              <a:t> (</a:t>
            </a:r>
            <a:r>
              <a:rPr lang="en-IN" i="1" dirty="0" err="1"/>
              <a:t>objdump</a:t>
            </a:r>
            <a:r>
              <a:rPr lang="en-IN" dirty="0"/>
              <a:t> -x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.text (the machine instructions for the C code)</a:t>
            </a:r>
          </a:p>
          <a:p>
            <a:pPr lvl="1"/>
            <a:r>
              <a:rPr lang="en-IN" dirty="0"/>
              <a:t>.data (initialized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bss</a:t>
            </a:r>
            <a:r>
              <a:rPr lang="en-IN" dirty="0"/>
              <a:t> (uninitialized data)</a:t>
            </a:r>
          </a:p>
          <a:p>
            <a:pPr lvl="1"/>
            <a:r>
              <a:rPr lang="en-IN" dirty="0"/>
              <a:t>.</a:t>
            </a:r>
            <a:r>
              <a:rPr lang="en-IN" dirty="0" err="1"/>
              <a:t>rodata</a:t>
            </a:r>
            <a:r>
              <a:rPr lang="en-IN" dirty="0"/>
              <a:t> (read-only data)</a:t>
            </a:r>
          </a:p>
          <a:p>
            <a:pPr lvl="1"/>
            <a:r>
              <a:rPr lang="en-IN" dirty="0"/>
              <a:t>.comment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symbol</a:t>
            </a:r>
            <a:r>
              <a:rPr lang="en-IN" dirty="0"/>
              <a:t> table 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syms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list of all the symbols that are used (both </a:t>
            </a:r>
            <a:r>
              <a:rPr lang="en-IN" dirty="0">
                <a:solidFill>
                  <a:srgbClr val="FF0000"/>
                </a:solidFill>
              </a:rPr>
              <a:t>defined</a:t>
            </a:r>
            <a:r>
              <a:rPr lang="en-IN" dirty="0"/>
              <a:t> and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)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7030A0"/>
                </a:solidFill>
              </a:rPr>
              <a:t>relocation</a:t>
            </a:r>
            <a:r>
              <a:rPr lang="en-IN" dirty="0"/>
              <a:t> table (</a:t>
            </a:r>
            <a:r>
              <a:rPr lang="en-IN" i="1" dirty="0" err="1"/>
              <a:t>objdump</a:t>
            </a:r>
            <a:r>
              <a:rPr lang="en-IN" dirty="0"/>
              <a:t> --</a:t>
            </a:r>
            <a:r>
              <a:rPr lang="en-IN" dirty="0" err="1"/>
              <a:t>reloc</a:t>
            </a:r>
            <a:r>
              <a:rPr lang="en-IN" dirty="0"/>
              <a:t> &lt;</a:t>
            </a:r>
            <a:r>
              <a:rPr lang="en-IN" dirty="0" err="1"/>
              <a:t>file.o</a:t>
            </a:r>
            <a:r>
              <a:rPr lang="en-IN" dirty="0"/>
              <a:t>&gt;)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B050"/>
                </a:solidFill>
              </a:rPr>
              <a:t>symbols</a:t>
            </a:r>
            <a:r>
              <a:rPr lang="en-IN" dirty="0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64566" y="38043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How will this </a:t>
            </a:r>
            <a:r>
              <a:rPr lang="en-IN" sz="2400" dirty="0">
                <a:solidFill>
                  <a:srgbClr val="C00000"/>
                </a:solidFill>
              </a:rPr>
              <a:t>happen</a:t>
            </a:r>
            <a:r>
              <a:rPr lang="en-IN" sz="2400" dirty="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Compilers</a:t>
            </a:r>
            <a:r>
              <a:rPr lang="en-IN" sz="2400" dirty="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When the compiler is trying to </a:t>
            </a:r>
            <a:r>
              <a:rPr lang="en-IN" sz="2400" dirty="0">
                <a:solidFill>
                  <a:srgbClr val="00B050"/>
                </a:solidFill>
              </a:rPr>
              <a:t>convert</a:t>
            </a:r>
            <a:r>
              <a:rPr lang="en-IN" sz="2400" dirty="0"/>
              <a:t> </a:t>
            </a:r>
            <a:r>
              <a:rPr lang="en-IN" sz="2400" dirty="0" err="1"/>
              <a:t>prog.c</a:t>
            </a:r>
            <a:r>
              <a:rPr lang="en-IN" sz="2400" dirty="0"/>
              <a:t> to </a:t>
            </a:r>
            <a:r>
              <a:rPr lang="en-IN" sz="2400" dirty="0" err="1"/>
              <a:t>prog.o</a:t>
            </a:r>
            <a:r>
              <a:rPr lang="en-IN" sz="2400" dirty="0"/>
              <a:t>, it needs some </a:t>
            </a:r>
            <a:br>
              <a:rPr lang="en-IN" sz="2400" dirty="0"/>
            </a:br>
            <a:r>
              <a:rPr lang="en-IN" sz="2400" dirty="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07" y="55189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2013536" y="61982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3057155" y="55767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510951" y="6229032"/>
            <a:ext cx="6781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r>
              <a:rPr lang="en-IN" sz="2400" dirty="0"/>
              <a:t> type.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 dirty="0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Where does </a:t>
            </a:r>
            <a:r>
              <a:rPr lang="en-IN" sz="2400" dirty="0" err="1"/>
              <a:t>prog.c</a:t>
            </a:r>
            <a:r>
              <a:rPr lang="en-IN" sz="2400" dirty="0"/>
              <a:t> get the </a:t>
            </a:r>
            <a:r>
              <a:rPr lang="en-IN" sz="2400" dirty="0">
                <a:solidFill>
                  <a:srgbClr val="00B050"/>
                </a:solidFill>
              </a:rPr>
              <a:t>signature</a:t>
            </a:r>
            <a:r>
              <a:rPr lang="en-IN" sz="2400" dirty="0"/>
              <a:t> of the </a:t>
            </a:r>
            <a:r>
              <a:rPr lang="en-IN" sz="2400" dirty="0">
                <a:solidFill>
                  <a:srgbClr val="C00000"/>
                </a:solidFill>
              </a:rPr>
              <a:t>factorial</a:t>
            </a:r>
            <a:r>
              <a:rPr lang="en-IN" sz="2400" dirty="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it in </a:t>
            </a:r>
            <a:r>
              <a:rPr lang="en-IN" sz="2400" dirty="0" err="1"/>
              <a:t>prog.c</a:t>
            </a:r>
            <a:r>
              <a:rPr lang="en-IN" sz="2400" dirty="0"/>
              <a:t> before the </a:t>
            </a:r>
            <a:r>
              <a:rPr lang="en-IN" sz="2400" dirty="0">
                <a:solidFill>
                  <a:srgbClr val="002060"/>
                </a:solidFill>
              </a:rPr>
              <a:t>function</a:t>
            </a:r>
            <a:r>
              <a:rPr lang="en-IN" sz="2400" dirty="0"/>
              <a:t> is used.</a:t>
            </a:r>
          </a:p>
          <a:p>
            <a:pPr algn="l"/>
            <a:r>
              <a:rPr lang="en-IN" sz="2400" i="1" dirty="0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 dirty="0">
                <a:solidFill>
                  <a:srgbClr val="002060"/>
                </a:solidFill>
              </a:rPr>
            </a:br>
            <a:r>
              <a:rPr lang="en-IN" sz="2400" dirty="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B050"/>
                </a:solidFill>
              </a:rPr>
              <a:t>Define</a:t>
            </a:r>
            <a:r>
              <a:rPr lang="en-IN" sz="2400" dirty="0"/>
              <a:t> the signature in a header file: </a:t>
            </a:r>
            <a:r>
              <a:rPr lang="en-IN" sz="2400" i="1" dirty="0" err="1"/>
              <a:t>factorial.h</a:t>
            </a:r>
            <a:endParaRPr lang="en-IN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Just include </a:t>
            </a:r>
            <a:r>
              <a:rPr lang="en-IN" sz="2400" dirty="0" err="1"/>
              <a:t>factorial.h</a:t>
            </a:r>
            <a:r>
              <a:rPr lang="en-IN" sz="2400" dirty="0"/>
              <a:t> to get the </a:t>
            </a:r>
            <a:r>
              <a:rPr lang="en-IN" sz="2400" dirty="0">
                <a:solidFill>
                  <a:srgbClr val="C00000"/>
                </a:solidFill>
              </a:rPr>
              <a:t>signature</a:t>
            </a:r>
            <a:r>
              <a:rPr lang="en-IN" sz="2400" dirty="0"/>
              <a:t>: #include &lt;</a:t>
            </a:r>
            <a:r>
              <a:rPr lang="en-IN" sz="2400" dirty="0" err="1"/>
              <a:t>factorial.h</a:t>
            </a:r>
            <a:r>
              <a:rPr lang="en-IN" sz="2400" dirty="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pre-processor simply </a:t>
            </a:r>
            <a:r>
              <a:rPr lang="en-IN" sz="2400" dirty="0">
                <a:solidFill>
                  <a:srgbClr val="7030A0"/>
                </a:solidFill>
              </a:rPr>
              <a:t>copy-pastes</a:t>
            </a:r>
            <a:r>
              <a:rPr lang="en-IN" sz="2400" dirty="0"/>
              <a:t> the contents of the </a:t>
            </a:r>
            <a:r>
              <a:rPr lang="en-IN" sz="2400" dirty="0">
                <a:solidFill>
                  <a:srgbClr val="C00000"/>
                </a:solidFill>
              </a:rPr>
              <a:t>header</a:t>
            </a:r>
            <a:r>
              <a:rPr lang="en-IN" sz="2400" dirty="0"/>
              <a:t> file to </a:t>
            </a:r>
            <a:br>
              <a:rPr lang="en-IN" sz="2400" dirty="0"/>
            </a:br>
            <a:r>
              <a:rPr lang="en-IN" sz="2400" dirty="0"/>
              <a:t>the </a:t>
            </a:r>
            <a:r>
              <a:rPr lang="en-IN" sz="2400" dirty="0">
                <a:solidFill>
                  <a:srgbClr val="7030A0"/>
                </a:solidFill>
              </a:rPr>
              <a:t>relevant</a:t>
            </a:r>
            <a:r>
              <a:rPr lang="en-IN" sz="2400" dirty="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Great idea for quickly </a:t>
            </a:r>
            <a:r>
              <a:rPr lang="en-IN" sz="2400" dirty="0">
                <a:solidFill>
                  <a:srgbClr val="00B050"/>
                </a:solidFill>
              </a:rPr>
              <a:t>exporting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2060"/>
                </a:solidFill>
              </a:rPr>
              <a:t>signatures</a:t>
            </a:r>
            <a:r>
              <a:rPr lang="en-IN" sz="2400" dirty="0"/>
              <a:t> to any C file that is</a:t>
            </a:r>
            <a:br>
              <a:rPr lang="en-IN" sz="2400" dirty="0"/>
            </a:br>
            <a:r>
              <a:rPr lang="en-IN" sz="2400" dirty="0"/>
              <a:t>interesting in using functions defined in </a:t>
            </a:r>
            <a:r>
              <a:rPr lang="en-IN" sz="2400" dirty="0">
                <a:solidFill>
                  <a:srgbClr val="7030A0"/>
                </a:solidFill>
              </a:rPr>
              <a:t>another</a:t>
            </a:r>
            <a:r>
              <a:rPr lang="en-IN" sz="2400" dirty="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 dirty="0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What is the </a:t>
            </a:r>
            <a:r>
              <a:rPr lang="en-IN" dirty="0">
                <a:solidFill>
                  <a:srgbClr val="7030A0"/>
                </a:solidFill>
              </a:rPr>
              <a:t>address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function in </a:t>
            </a:r>
            <a:r>
              <a:rPr lang="en-IN" dirty="0" err="1"/>
              <a:t>prog.o</a:t>
            </a:r>
            <a:r>
              <a:rPr lang="en-IN" dirty="0"/>
              <a:t>? 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FF0000"/>
                </a:solidFill>
              </a:rPr>
              <a:t>unresolved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There is an entry in the </a:t>
            </a:r>
            <a:r>
              <a:rPr lang="en-IN" dirty="0">
                <a:solidFill>
                  <a:srgbClr val="FF0000"/>
                </a:solidFill>
              </a:rPr>
              <a:t>relocation table </a:t>
            </a:r>
            <a:r>
              <a:rPr lang="en-IN" dirty="0"/>
              <a:t>(in the .o file) that says that the symbol “factorial” is </a:t>
            </a:r>
            <a:r>
              <a:rPr lang="en-IN" dirty="0">
                <a:solidFill>
                  <a:srgbClr val="7030A0"/>
                </a:solidFill>
              </a:rPr>
              <a:t>undefined</a:t>
            </a:r>
            <a:r>
              <a:rPr lang="en-IN" dirty="0"/>
              <a:t>.</a:t>
            </a:r>
          </a:p>
          <a:p>
            <a:r>
              <a:rPr lang="en-IN" dirty="0"/>
              <a:t>At link time, the symbol is </a:t>
            </a:r>
            <a:r>
              <a:rPr lang="en-IN" dirty="0">
                <a:solidFill>
                  <a:srgbClr val="002060"/>
                </a:solidFill>
              </a:rPr>
              <a:t>substituted</a:t>
            </a:r>
            <a:r>
              <a:rPr lang="en-IN" dirty="0"/>
              <a:t> with its real address</a:t>
            </a:r>
          </a:p>
          <a:p>
            <a:pPr lvl="1"/>
            <a:r>
              <a:rPr lang="en-IN" dirty="0"/>
              <a:t>The </a:t>
            </a:r>
            <a:r>
              <a:rPr lang="en-IN" i="1" dirty="0"/>
              <a:t>call</a:t>
            </a:r>
            <a:r>
              <a:rPr lang="en-IN" dirty="0"/>
              <a:t> instruction that calls </a:t>
            </a:r>
            <a:r>
              <a:rPr lang="en-IN" i="1" dirty="0">
                <a:solidFill>
                  <a:srgbClr val="00B050"/>
                </a:solidFill>
              </a:rPr>
              <a:t>factorial</a:t>
            </a:r>
            <a:r>
              <a:rPr lang="en-IN" dirty="0"/>
              <a:t> finally points to the correct address – </a:t>
            </a:r>
            <a:r>
              <a:rPr lang="en-IN" dirty="0">
                <a:solidFill>
                  <a:srgbClr val="C00000"/>
                </a:solidFill>
              </a:rPr>
              <a:t>address</a:t>
            </a:r>
            <a:r>
              <a:rPr lang="en-IN" dirty="0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 dirty="0"/>
              <a:t>Along with </a:t>
            </a:r>
            <a:r>
              <a:rPr lang="en-IN" dirty="0">
                <a:solidFill>
                  <a:srgbClr val="00B050"/>
                </a:solidFill>
              </a:rPr>
              <a:t>functions</a:t>
            </a:r>
            <a:r>
              <a:rPr lang="en-IN" dirty="0"/>
              <a:t> defined in other C files, a typical </a:t>
            </a:r>
            <a:r>
              <a:rPr lang="en-IN" dirty="0">
                <a:solidFill>
                  <a:srgbClr val="FF0000"/>
                </a:solidFill>
              </a:rPr>
              <a:t>executable</a:t>
            </a:r>
            <a:r>
              <a:rPr lang="en-IN" dirty="0"/>
              <a:t> calls a lot of functions that are defined in the standard C libraries (essentially large .o files). Examples: </a:t>
            </a:r>
            <a:r>
              <a:rPr lang="en-IN" i="1" dirty="0" err="1"/>
              <a:t>printf</a:t>
            </a:r>
            <a:r>
              <a:rPr lang="en-IN" dirty="0"/>
              <a:t>, </a:t>
            </a:r>
            <a:r>
              <a:rPr lang="en-IN" i="1" dirty="0" err="1"/>
              <a:t>scanf</a:t>
            </a:r>
            <a:r>
              <a:rPr lang="en-IN" dirty="0"/>
              <a:t>, </a:t>
            </a:r>
            <a:r>
              <a:rPr lang="en-IN" i="1" dirty="0"/>
              <a:t>time</a:t>
            </a:r>
            <a:r>
              <a:rPr lang="en-IN" dirty="0"/>
              <a:t>, etc.</a:t>
            </a:r>
          </a:p>
          <a:p>
            <a:r>
              <a:rPr lang="en-IN" dirty="0"/>
              <a:t>Do we </a:t>
            </a:r>
            <a:r>
              <a:rPr lang="en-IN" dirty="0">
                <a:solidFill>
                  <a:srgbClr val="7030A0"/>
                </a:solidFill>
              </a:rPr>
              <a:t>bundle</a:t>
            </a:r>
            <a:r>
              <a:rPr lang="en-IN" dirty="0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–static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892K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dirty="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test.c</a:t>
            </a:r>
            <a:endParaRPr lang="en-IN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size of the binary is quite large because the code of the entire library is included in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Add the code to </a:t>
            </a:r>
            <a:r>
              <a:rPr lang="en-IN" sz="2000" dirty="0" err="1"/>
              <a:t>a.out</a:t>
            </a:r>
            <a:endParaRPr lang="en-IN" sz="20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is </a:t>
            </a:r>
            <a:r>
              <a:rPr lang="en-IN" dirty="0" err="1"/>
              <a:t>a.out</a:t>
            </a:r>
            <a:r>
              <a:rPr lang="en-IN" dirty="0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test.c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ldd</a:t>
            </a:r>
            <a:r>
              <a:rPr lang="en-IN" sz="2000" dirty="0"/>
              <a:t>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   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du –h 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 12K </a:t>
            </a:r>
            <a:r>
              <a:rPr lang="en-IN" sz="2000" dirty="0" err="1"/>
              <a:t>a.out</a:t>
            </a:r>
            <a:r>
              <a:rPr lang="en-IN" sz="2000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a.out</a:t>
            </a:r>
            <a:r>
              <a:rPr lang="en-IN" sz="2000" dirty="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means that we </a:t>
            </a:r>
            <a:r>
              <a:rPr lang="en-IN" sz="2400" dirty="0">
                <a:solidFill>
                  <a:srgbClr val="7030A0"/>
                </a:solidFill>
              </a:rPr>
              <a:t>load</a:t>
            </a:r>
            <a:r>
              <a:rPr lang="en-IN" sz="2400" dirty="0"/>
              <a:t> functions “on demand” and the size of the </a:t>
            </a:r>
            <a:r>
              <a:rPr lang="en-IN" sz="2400" dirty="0">
                <a:solidFill>
                  <a:srgbClr val="C00000"/>
                </a:solidFill>
              </a:rPr>
              <a:t>binary</a:t>
            </a:r>
            <a:r>
              <a:rPr lang="en-IN" sz="2400" dirty="0"/>
              <a:t> remains small</a:t>
            </a:r>
          </a:p>
          <a:p>
            <a:r>
              <a:rPr lang="en-IN" sz="2400" dirty="0"/>
              <a:t>When we study virtual memory, we shall </a:t>
            </a:r>
            <a:r>
              <a:rPr lang="en-IN" sz="2400" dirty="0">
                <a:solidFill>
                  <a:srgbClr val="C00000"/>
                </a:solidFill>
              </a:rPr>
              <a:t>realize</a:t>
            </a:r>
            <a:r>
              <a:rPr lang="en-IN" sz="2400" dirty="0"/>
              <a:t> that copying the full code of the function is not </a:t>
            </a:r>
            <a:r>
              <a:rPr lang="en-IN" sz="2400" dirty="0">
                <a:solidFill>
                  <a:srgbClr val="FF0000"/>
                </a:solidFill>
              </a:rPr>
              <a:t>necessary</a:t>
            </a:r>
            <a:r>
              <a:rPr lang="en-IN" sz="2400" dirty="0"/>
              <a:t>. A simple </a:t>
            </a:r>
            <a:r>
              <a:rPr lang="en-IN" sz="2400" dirty="0">
                <a:solidFill>
                  <a:srgbClr val="0070C0"/>
                </a:solidFill>
              </a:rPr>
              <a:t>mapping</a:t>
            </a:r>
            <a:r>
              <a:rPr lang="en-IN" sz="2400" dirty="0"/>
              <a:t> can achieve the same. This means that only a </a:t>
            </a:r>
            <a:r>
              <a:rPr lang="en-IN" sz="2400" dirty="0">
                <a:solidFill>
                  <a:srgbClr val="7030A0"/>
                </a:solidFill>
              </a:rPr>
              <a:t>single copy</a:t>
            </a:r>
            <a:r>
              <a:rPr lang="en-IN" sz="2400" dirty="0"/>
              <a:t> of </a:t>
            </a:r>
            <a:r>
              <a:rPr lang="en-IN" sz="2400" i="1" dirty="0" err="1"/>
              <a:t>printf</a:t>
            </a:r>
            <a:r>
              <a:rPr lang="en-IN" sz="2400" i="1" dirty="0"/>
              <a:t> </a:t>
            </a:r>
            <a:r>
              <a:rPr lang="en-IN" sz="2400" dirty="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dirty="0" err="1"/>
              <a:t>printf</a:t>
            </a:r>
            <a:endParaRPr lang="en-IN" sz="2000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 dirty="0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 dirty="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 dirty="0">
                <a:latin typeface="Lucida Console"/>
              </a:rPr>
              <a:t>    </a:t>
            </a:r>
            <a:r>
              <a:rPr lang="nn-NO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dirty="0" err="1">
                <a:latin typeface="Lucida Console"/>
              </a:rPr>
              <a:t>prod</a:t>
            </a:r>
            <a:r>
              <a:rPr lang="nn-NO" dirty="0">
                <a:latin typeface="Lucida Console"/>
              </a:rPr>
              <a:t>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 dirty="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dirty="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 dirty="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 dirty="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 dirty="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 dirty="0">
                <a:latin typeface="Lucida Console"/>
              </a:rPr>
              <a:t>   </a:t>
            </a:r>
            <a:r>
              <a:rPr lang="pt-BR" sz="1800" dirty="0">
                <a:latin typeface="Lucida Console"/>
              </a:rPr>
              <a:t> </a:t>
            </a:r>
            <a:r>
              <a:rPr lang="pt-BR" sz="1800" dirty="0" err="1">
                <a:latin typeface="Lucida Console"/>
              </a:rPr>
              <a:t>printf</a:t>
            </a:r>
            <a:r>
              <a:rPr lang="pt-BR" sz="1800" dirty="0">
                <a:latin typeface="Lucida Console"/>
              </a:rPr>
              <a:t>(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 dirty="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 dirty="0">
                <a:latin typeface="Lucida Console"/>
              </a:rPr>
              <a:t>,</a:t>
            </a:r>
            <a:r>
              <a:rPr lang="pt-BR" sz="1800" dirty="0" err="1">
                <a:latin typeface="Lucida Console"/>
              </a:rPr>
              <a:t>factorial</a:t>
            </a:r>
            <a:r>
              <a:rPr lang="pt-BR" sz="1800" dirty="0">
                <a:latin typeface="Lucida Console"/>
              </a:rPr>
              <a:t>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 dirty="0">
                <a:latin typeface="Lucida Console"/>
              </a:rPr>
              <a:t>));</a:t>
            </a:r>
          </a:p>
          <a:p>
            <a:r>
              <a:rPr lang="en-IN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factorial.h</a:t>
            </a:r>
            <a:endParaRPr lang="en-IN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prog.c</a:t>
            </a:r>
            <a:endParaRPr lang="en-IN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 dirty="0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r>
              <a:rPr lang="en-IN" sz="2000" dirty="0"/>
              <a:t> </a:t>
            </a:r>
            <a:r>
              <a:rPr lang="en-IN" sz="2000" dirty="0" err="1"/>
              <a:t>prog.c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prog.c</a:t>
            </a:r>
            <a:r>
              <a:rPr lang="en-IN" sz="2000" dirty="0"/>
              <a:t> –o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 a large project we maintain a list of compiled .o files and compile as few files as possible when there is a new change. A </a:t>
            </a:r>
            <a:r>
              <a:rPr lang="en-IN" sz="2000" dirty="0" err="1"/>
              <a:t>Makefile</a:t>
            </a:r>
            <a:r>
              <a:rPr lang="en-IN" sz="2000" dirty="0"/>
              <a:t> and the </a:t>
            </a:r>
            <a:r>
              <a:rPr lang="en-IN" sz="2000" i="1" dirty="0"/>
              <a:t>make</a:t>
            </a:r>
            <a:r>
              <a:rPr lang="en-IN" sz="2000" dirty="0"/>
              <a:t> command automate this process. All that the programmer needs to type is </a:t>
            </a:r>
            <a:r>
              <a:rPr lang="en-IN" sz="2000" i="1" dirty="0"/>
              <a:t>make. </a:t>
            </a:r>
            <a:r>
              <a:rPr lang="en-IN" sz="2000" dirty="0"/>
              <a:t>The rules are in the </a:t>
            </a:r>
            <a:r>
              <a:rPr lang="en-IN" sz="2000" dirty="0" err="1"/>
              <a:t>Makefile</a:t>
            </a:r>
            <a:r>
              <a:rPr lang="en-IN" sz="2000"/>
              <a:t>.</a:t>
            </a:r>
            <a:endParaRPr lang="en-IN" sz="20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</a:t>
            </a:r>
            <a:r>
              <a:rPr lang="en-IN" sz="2000" dirty="0" err="1"/>
              <a:t>factorial.c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ar –</a:t>
            </a:r>
            <a:r>
              <a:rPr lang="en-IN" sz="2000" dirty="0" err="1"/>
              <a:t>crs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r>
              <a:rPr lang="en-IN" sz="2000" dirty="0"/>
              <a:t>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</a:t>
            </a:r>
            <a:r>
              <a:rPr lang="en-IN" sz="2000" dirty="0" err="1"/>
              <a:t>prog.o</a:t>
            </a:r>
            <a:r>
              <a:rPr lang="en-IN" sz="2000" dirty="0"/>
              <a:t> </a:t>
            </a:r>
            <a:r>
              <a:rPr lang="en-IN" sz="2000" dirty="0" err="1"/>
              <a:t>factorial.a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/>
              <a:t>factorial.a</a:t>
            </a:r>
            <a:r>
              <a:rPr lang="en-IN" sz="2000" dirty="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</a:t>
            </a:r>
            <a:r>
              <a:rPr lang="en-IN" sz="2000" i="1" dirty="0"/>
              <a:t>ar</a:t>
            </a:r>
            <a:r>
              <a:rPr lang="en-IN" sz="2000" dirty="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–c –</a:t>
            </a:r>
            <a:r>
              <a:rPr lang="en-IN" sz="2000" dirty="0" err="1"/>
              <a:t>fpic</a:t>
            </a:r>
            <a:r>
              <a:rPr lang="en-IN" sz="2000" dirty="0"/>
              <a:t> –o </a:t>
            </a:r>
            <a:r>
              <a:rPr lang="en-IN" sz="2000" dirty="0" err="1"/>
              <a:t>factorial.o</a:t>
            </a:r>
            <a:r>
              <a:rPr lang="en-IN" sz="2000" dirty="0"/>
              <a:t> </a:t>
            </a:r>
            <a:r>
              <a:rPr lang="en-IN" sz="2000" dirty="0" err="1"/>
              <a:t>factorial.c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–shared –o libfactorial.so </a:t>
            </a:r>
            <a:r>
              <a:rPr lang="en-IN" sz="2000" dirty="0" err="1"/>
              <a:t>factorial.o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 err="1"/>
              <a:t>gcc</a:t>
            </a:r>
            <a:r>
              <a:rPr lang="en-IN" sz="2000" dirty="0"/>
              <a:t> –L. </a:t>
            </a:r>
            <a:r>
              <a:rPr lang="en-IN" sz="2000" dirty="0" err="1"/>
              <a:t>prog.c</a:t>
            </a:r>
            <a:r>
              <a:rPr lang="en-IN" sz="2000" dirty="0"/>
              <a:t> -</a:t>
            </a:r>
            <a:r>
              <a:rPr lang="en-IN" sz="2000" dirty="0" err="1"/>
              <a:t>lfactorial</a:t>
            </a:r>
            <a:endParaRPr lang="en-IN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export LD_LIBRARY_PATH=`</a:t>
            </a:r>
            <a:r>
              <a:rPr lang="en-IN" sz="2000" dirty="0" err="1"/>
              <a:t>pwd</a:t>
            </a:r>
            <a:r>
              <a:rPr lang="en-IN" sz="2000" dirty="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./</a:t>
            </a:r>
            <a:r>
              <a:rPr lang="en-IN" sz="2000" dirty="0" err="1"/>
              <a:t>a.out</a:t>
            </a:r>
            <a:br>
              <a:rPr lang="en-IN" sz="2000" dirty="0"/>
            </a:br>
            <a:r>
              <a:rPr lang="en-IN" sz="2000" dirty="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core has a set of </a:t>
            </a:r>
            <a:r>
              <a:rPr lang="en-US" sz="2400" dirty="0">
                <a:solidFill>
                  <a:srgbClr val="FF0000"/>
                </a:solidFill>
              </a:rPr>
              <a:t>registers</a:t>
            </a:r>
            <a:r>
              <a:rPr lang="en-US" sz="2400" dirty="0"/>
              <a:t> – named storage locations</a:t>
            </a:r>
          </a:p>
          <a:p>
            <a:r>
              <a:rPr lang="en-US" sz="2400" dirty="0"/>
              <a:t>They number from 8-32. They can be accessed very </a:t>
            </a:r>
            <a:r>
              <a:rPr lang="en-US" sz="2400" dirty="0">
                <a:solidFill>
                  <a:srgbClr val="002060"/>
                </a:solidFill>
              </a:rPr>
              <a:t>quickly</a:t>
            </a:r>
            <a:r>
              <a:rPr lang="en-US" sz="2400" dirty="0"/>
              <a:t> (fraction of a clock cycle).</a:t>
            </a:r>
          </a:p>
          <a:p>
            <a:r>
              <a:rPr lang="en-US" sz="2400" dirty="0"/>
              <a:t>Most of the CPU’s operations are performed usually on </a:t>
            </a:r>
            <a:r>
              <a:rPr lang="en-US" sz="2400" dirty="0">
                <a:solidFill>
                  <a:srgbClr val="C00000"/>
                </a:solidFill>
              </a:rPr>
              <a:t>registers</a:t>
            </a:r>
            <a:r>
              <a:rPr lang="en-US" sz="2400" dirty="0"/>
              <a:t>.</a:t>
            </a:r>
          </a:p>
          <a:p>
            <a:r>
              <a:rPr lang="en-US" sz="2400" dirty="0"/>
              <a:t>RISC machines first </a:t>
            </a:r>
            <a:r>
              <a:rPr lang="en-US" sz="2400" dirty="0">
                <a:solidFill>
                  <a:srgbClr val="7030A0"/>
                </a:solidFill>
              </a:rPr>
              <a:t>load</a:t>
            </a:r>
            <a:r>
              <a:rPr lang="en-US" sz="2400" dirty="0"/>
              <a:t> memory values into registers and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 dirty="0"/>
              <a:t> operations on them</a:t>
            </a:r>
          </a:p>
          <a:p>
            <a:r>
              <a:rPr lang="en-US" sz="2400" dirty="0"/>
              <a:t>CISC machines can have one </a:t>
            </a:r>
            <a:r>
              <a:rPr lang="en-US" sz="2400" dirty="0">
                <a:solidFill>
                  <a:srgbClr val="00B050"/>
                </a:solidFill>
              </a:rPr>
              <a:t>source</a:t>
            </a:r>
            <a:r>
              <a:rPr lang="en-US" sz="2400" dirty="0"/>
              <a:t> operand from memory (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register usage)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dirty="0" err="1"/>
              <a:t>ldd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 dirty="0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objdump</a:t>
            </a:r>
            <a:r>
              <a:rPr lang="en-IN" dirty="0">
                <a:sym typeface="Wingdings" panose="05000000000000000000" pitchFamily="2" charset="2"/>
              </a:rPr>
              <a:t>  See all the </a:t>
            </a:r>
            <a:r>
              <a:rPr lang="en-IN" dirty="0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 dirty="0">
                <a:sym typeface="Wingdings" panose="05000000000000000000" pitchFamily="2" charset="2"/>
              </a:rPr>
              <a:t> of an object (.o) file</a:t>
            </a:r>
            <a:br>
              <a:rPr lang="en-IN" dirty="0">
                <a:sym typeface="Wingdings" panose="05000000000000000000" pitchFamily="2" charset="2"/>
              </a:rPr>
            </a:br>
            <a:r>
              <a:rPr lang="en-IN" dirty="0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dirty="0" err="1">
                <a:sym typeface="Wingdings" panose="05000000000000000000" pitchFamily="2" charset="2"/>
              </a:rPr>
              <a:t>readelf</a:t>
            </a:r>
            <a:r>
              <a:rPr lang="en-IN" dirty="0">
                <a:sym typeface="Wingdings" panose="05000000000000000000" pitchFamily="2" charset="2"/>
              </a:rPr>
              <a:t>  More </a:t>
            </a:r>
            <a:r>
              <a:rPr lang="en-IN" dirty="0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 dirty="0">
                <a:sym typeface="Wingdings" panose="05000000000000000000" pitchFamily="2" charset="2"/>
              </a:rPr>
              <a:t> than </a:t>
            </a:r>
            <a:r>
              <a:rPr lang="en-IN" dirty="0" err="1">
                <a:sym typeface="Wingdings" panose="05000000000000000000" pitchFamily="2" charset="2"/>
              </a:rPr>
              <a:t>objdump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i="1" dirty="0">
                <a:sym typeface="Wingdings" panose="05000000000000000000" pitchFamily="2" charset="2"/>
              </a:rPr>
              <a:t>nm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List the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 dirty="0">
                <a:sym typeface="Wingdings" panose="05000000000000000000" pitchFamily="2" charset="2"/>
              </a:rPr>
              <a:t>strip</a:t>
            </a:r>
            <a:r>
              <a:rPr lang="en-IN" dirty="0">
                <a:sym typeface="Wingdings" panose="05000000000000000000" pitchFamily="2" charset="2"/>
              </a:rPr>
              <a:t> &lt;</a:t>
            </a:r>
            <a:r>
              <a:rPr lang="en-IN" dirty="0" err="1">
                <a:sym typeface="Wingdings" panose="05000000000000000000" pitchFamily="2" charset="2"/>
              </a:rPr>
              <a:t>file.o</a:t>
            </a:r>
            <a:r>
              <a:rPr lang="en-IN" dirty="0">
                <a:sym typeface="Wingdings" panose="05000000000000000000" pitchFamily="2" charset="2"/>
              </a:rPr>
              <a:t>&gt;  Discard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 dirty="0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dirty="0" err="1">
                <a:cs typeface="Calibri" panose="020F0502020204030204"/>
              </a:rPr>
              <a:t>ranlib</a:t>
            </a:r>
            <a:r>
              <a:rPr lang="en-IN" i="1" dirty="0">
                <a:cs typeface="Calibri" panose="020F0502020204030204"/>
              </a:rPr>
              <a:t> &lt;archive&gt; </a:t>
            </a:r>
            <a:r>
              <a:rPr lang="en-IN" dirty="0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 dirty="0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Overlap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838200" y="2967335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471057" y="2967335"/>
            <a:ext cx="3919583" cy="6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large array of bytes.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3" y="4984314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369599" y="5054674"/>
            <a:ext cx="9237895" cy="97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do we ensure that the memory regions of two processes</a:t>
            </a:r>
            <a:br>
              <a:rPr lang="en-US" dirty="0"/>
            </a:br>
            <a:r>
              <a:rPr lang="en-US" dirty="0"/>
              <a:t>do not overlap?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5816522" y="5782136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Overlap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key idea?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F7B7F-59FB-F55D-5EFE-2ED3A44D09F7}"/>
              </a:ext>
            </a:extLst>
          </p:cNvPr>
          <p:cNvSpPr txBox="1"/>
          <p:nvPr/>
        </p:nvSpPr>
        <p:spPr>
          <a:xfrm>
            <a:off x="1158240" y="2092960"/>
            <a:ext cx="10728960" cy="70788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/>
              <a:t>The program, compiler, and the runtime all see </a:t>
            </a:r>
            <a:r>
              <a:rPr lang="en-US" sz="2000" dirty="0">
                <a:solidFill>
                  <a:srgbClr val="0070C0"/>
                </a:solidFill>
              </a:rPr>
              <a:t>virtual</a:t>
            </a:r>
            <a:r>
              <a:rPr lang="en-US" sz="2000" dirty="0"/>
              <a:t> addresses. This means that they assume</a:t>
            </a:r>
            <a:br>
              <a:rPr lang="en-US" sz="2000" dirty="0"/>
            </a:br>
            <a:r>
              <a:rPr lang="en-US" sz="2000" dirty="0"/>
              <a:t>that the </a:t>
            </a:r>
            <a:r>
              <a:rPr lang="en-US" sz="2000" dirty="0">
                <a:solidFill>
                  <a:srgbClr val="00B050"/>
                </a:solidFill>
              </a:rPr>
              <a:t>process</a:t>
            </a:r>
            <a:r>
              <a:rPr lang="en-US" sz="2000" dirty="0"/>
              <a:t> has one large, contiguous address space. The </a:t>
            </a:r>
            <a:r>
              <a:rPr lang="en-US" sz="2000" dirty="0">
                <a:solidFill>
                  <a:srgbClr val="00B050"/>
                </a:solidFill>
              </a:rPr>
              <a:t>process</a:t>
            </a:r>
            <a:r>
              <a:rPr lang="en-US" sz="2000" dirty="0"/>
              <a:t> can access any </a:t>
            </a:r>
            <a:r>
              <a:rPr lang="en-US" sz="2000" dirty="0">
                <a:solidFill>
                  <a:srgbClr val="C00000"/>
                </a:solidFill>
              </a:rPr>
              <a:t>address</a:t>
            </a:r>
            <a:r>
              <a:rPr lang="en-US" sz="2000" dirty="0"/>
              <a:t> at will. </a:t>
            </a:r>
          </a:p>
        </p:txBody>
      </p:sp>
      <p:pic>
        <p:nvPicPr>
          <p:cNvPr id="5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9F5FA22F-5440-2513-DA68-A1A93156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2076034"/>
            <a:ext cx="1164764" cy="1180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49D9E-EF45-9A9A-D193-B724C0DDEB70}"/>
              </a:ext>
            </a:extLst>
          </p:cNvPr>
          <p:cNvSpPr/>
          <p:nvPr/>
        </p:nvSpPr>
        <p:spPr>
          <a:xfrm>
            <a:off x="4288966" y="3158995"/>
            <a:ext cx="2467778" cy="1200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Address translation engine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A20523-8397-3453-2EC6-4206A129D636}"/>
              </a:ext>
            </a:extLst>
          </p:cNvPr>
          <p:cNvSpPr/>
          <p:nvPr/>
        </p:nvSpPr>
        <p:spPr>
          <a:xfrm>
            <a:off x="317638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57BD85-268D-6488-2EE6-DB929C9FB9A5}"/>
              </a:ext>
            </a:extLst>
          </p:cNvPr>
          <p:cNvSpPr/>
          <p:nvPr/>
        </p:nvSpPr>
        <p:spPr>
          <a:xfrm>
            <a:off x="6741565" y="3530275"/>
            <a:ext cx="112776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802F5-6F5A-156E-F876-F6D2E716F62F}"/>
              </a:ext>
            </a:extLst>
          </p:cNvPr>
          <p:cNvSpPr txBox="1"/>
          <p:nvPr/>
        </p:nvSpPr>
        <p:spPr>
          <a:xfrm>
            <a:off x="3074785" y="3987475"/>
            <a:ext cx="993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Virtual</a:t>
            </a:r>
            <a:br>
              <a:rPr lang="en-US" sz="2000" dirty="0"/>
            </a:br>
            <a:r>
              <a:rPr lang="en-US" sz="2000" dirty="0"/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5B512-4E90-189C-9F2E-1FA8DE51D028}"/>
              </a:ext>
            </a:extLst>
          </p:cNvPr>
          <p:cNvSpPr txBox="1"/>
          <p:nvPr/>
        </p:nvSpPr>
        <p:spPr>
          <a:xfrm>
            <a:off x="6808450" y="3987475"/>
            <a:ext cx="101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Physical</a:t>
            </a:r>
            <a:br>
              <a:rPr lang="en-US" sz="2000" dirty="0"/>
            </a:br>
            <a:r>
              <a:rPr lang="en-US" sz="2000" dirty="0"/>
              <a:t>address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47A5D2C2-E185-3909-3CB8-67EFD255BFA4}"/>
              </a:ext>
            </a:extLst>
          </p:cNvPr>
          <p:cNvSpPr/>
          <p:nvPr/>
        </p:nvSpPr>
        <p:spPr>
          <a:xfrm>
            <a:off x="8453046" y="3110864"/>
            <a:ext cx="3526178" cy="1572896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 overlaps between processes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72720" y="5552192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61920" y="57312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81646" y="4914127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80480" y="5141154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530080" y="5502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80972" y="5883662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54785" y="5273814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Assume that a process </a:t>
            </a:r>
            <a:r>
              <a:rPr lang="en-US" dirty="0">
                <a:solidFill>
                  <a:srgbClr val="0070C0"/>
                </a:solidFill>
              </a:rPr>
              <a:t>wishes</a:t>
            </a:r>
            <a:r>
              <a:rPr lang="en-US" dirty="0"/>
              <a:t> to access 3 GB of memory, but we only have 2 GB of </a:t>
            </a:r>
            <a:r>
              <a:rPr lang="en-US" dirty="0">
                <a:solidFill>
                  <a:srgbClr val="FF0000"/>
                </a:solidFill>
              </a:rPr>
              <a:t>main memory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2GB in main memory and store the remaining 1GB on the hard disk or any </a:t>
            </a:r>
            <a:br>
              <a:rPr lang="en-US" sz="2400" dirty="0"/>
            </a:br>
            <a:r>
              <a:rPr lang="en-US" sz="2400" dirty="0"/>
              <a:t>other storage device. Let us refer to the “non-main memory” region as the </a:t>
            </a:r>
            <a:r>
              <a:rPr lang="en-US" sz="2400" b="1" dirty="0">
                <a:solidFill>
                  <a:srgbClr val="002060"/>
                </a:solidFill>
              </a:rPr>
              <a:t>swap space</a:t>
            </a:r>
            <a:r>
              <a:rPr lang="en-US" sz="24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751840" y="4280318"/>
            <a:ext cx="841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 the virtual memory mechanism to manage the memory map.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75184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532880" y="5154415"/>
            <a:ext cx="5598160" cy="10972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741983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320" y="4577359"/>
            <a:ext cx="741680" cy="7416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DAB7C-6DF9-D017-71FD-02830BC9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Memory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Each address in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sz="2000" dirty="0">
                <a:latin typeface="Calibri" panose="020F0502020204030204" pitchFamily="34" charset="0"/>
              </a:rPr>
              <a:t> is actually an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</a:rPr>
              <a:t>offset</a:t>
            </a:r>
            <a:r>
              <a:rPr lang="en-US" sz="2000" dirty="0">
                <a:latin typeface="Calibri" panose="020F0502020204030204" pitchFamily="34" charset="0"/>
              </a:rPr>
              <a:t> from the start of the </a:t>
            </a:r>
            <a:r>
              <a:rPr lang="en-US" sz="2000" dirty="0">
                <a:solidFill>
                  <a:srgbClr val="2323DC"/>
                </a:solidFill>
                <a:latin typeface="Calibri" panose="020F0502020204030204" pitchFamily="34" charset="0"/>
              </a:rPr>
              <a:t>segment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For example, an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sz="2000" dirty="0">
                <a:latin typeface="Calibri" panose="020F0502020204030204" pitchFamily="34" charset="0"/>
              </a:rPr>
              <a:t> address is an offset in the </a:t>
            </a:r>
            <a:r>
              <a:rPr lang="en-US" sz="2000" dirty="0">
                <a:solidFill>
                  <a:srgbClr val="FF6633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</a:pPr>
            <a:r>
              <a:rPr lang="en-US" sz="2000" dirty="0">
                <a:latin typeface="Calibri" panose="020F0502020204030204" pitchFamily="34" charset="0"/>
              </a:rPr>
              <a:t>The starting address of the code segment is maintained in a </a:t>
            </a:r>
            <a:r>
              <a:rPr lang="en-US" sz="2000" dirty="0">
                <a:solidFill>
                  <a:srgbClr val="33A3A3"/>
                </a:solidFill>
                <a:latin typeface="Calibri" panose="020F0502020204030204" pitchFamily="34" charset="0"/>
              </a:rPr>
              <a:t>code segment (CS) 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800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 dirty="0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66235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460750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register is 16 bits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dirty="0" err="1">
                <a:latin typeface="Calibri" panose="020F0502020204030204" pitchFamily="34" charset="0"/>
              </a:rPr>
              <a:t>gs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Depending upon the type of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 dirty="0">
                <a:latin typeface="Calibri" panose="020F0502020204030204" pitchFamily="34" charset="0"/>
              </a:rPr>
              <a:t>,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 dirty="0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4074160" y="1089027"/>
            <a:ext cx="2783999" cy="19915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5578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000" dirty="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339223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 err="1"/>
              <a:t>Segmented</a:t>
            </a:r>
            <a:r>
              <a:rPr lang="fr-FR" sz="4200" dirty="0"/>
              <a:t> vs </a:t>
            </a:r>
            <a:r>
              <a:rPr lang="fr-FR" sz="4200" dirty="0" err="1"/>
              <a:t>Linear</a:t>
            </a:r>
            <a:r>
              <a:rPr lang="fr-FR" sz="4200" dirty="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4960" y="1676400"/>
            <a:ext cx="10576560" cy="435864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In a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 dirty="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There are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What are the advantages of a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 dirty="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 of the segment registers can be changed by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 dirty="0">
                <a:latin typeface="Calibri" panose="020F0502020204030204" pitchFamily="34" charset="0"/>
              </a:rPr>
              <a:t> at runtime.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Can map the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 dirty="0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 dirty="0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 dirty="0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 dirty="0">
                <a:latin typeface="Calibri" panose="020F0502020204030204" pitchFamily="34" charset="0"/>
              </a:rPr>
              <a:t>: Stores use the </a:t>
            </a:r>
            <a:r>
              <a:rPr lang="en-US" dirty="0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 dirty="0">
                <a:latin typeface="Calibri" panose="020F0502020204030204" pitchFamily="34" charset="0"/>
              </a:rPr>
              <a:t>, and instructions use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03834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Segmentation </a:t>
            </a:r>
            <a:r>
              <a:rPr lang="fr-FR" dirty="0" err="1">
                <a:solidFill>
                  <a:schemeClr val="tx1"/>
                </a:solidFill>
              </a:rPr>
              <a:t>Work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928624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offset into a segment descriptor table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0">
              <a:buSzPct val="100000"/>
              <a:buFont typeface="Symbol" panose="05050102010706020507" pitchFamily="18" charset="2"/>
              <a:buChar char="*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sz="2000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sz="2000" dirty="0">
                <a:latin typeface="Calibri" panose="020F0502020204030204" pitchFamily="34" charset="0"/>
              </a:rPr>
              <a:t> (Global Descriptor Table), contains 8191 entries</a:t>
            </a:r>
          </a:p>
          <a:p>
            <a:pPr lvl="1">
              <a:buSzPct val="100000"/>
              <a:buFont typeface="Symbol" panose="05050102010706020507" pitchFamily="18" charset="2"/>
              <a:buChar char="*"/>
            </a:pPr>
            <a:r>
              <a:rPr lang="en-US" sz="2000" dirty="0">
                <a:latin typeface="Calibri" panose="020F0502020204030204" pitchFamily="34" charset="0"/>
              </a:rPr>
              <a:t>Each </a:t>
            </a:r>
            <a:r>
              <a:rPr lang="en-US" sz="2000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sz="2000" dirty="0">
                <a:latin typeface="Calibri" panose="020F0502020204030204" pitchFamily="34" charset="0"/>
              </a:rPr>
              <a:t> in these </a:t>
            </a:r>
            <a:r>
              <a:rPr lang="en-US" sz="2000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sz="2000" dirty="0">
                <a:latin typeface="Calibri" panose="020F0502020204030204" pitchFamily="34" charset="0"/>
              </a:rPr>
              <a:t> contains the starting address of the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21526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General purpose registers</a:t>
            </a:r>
            <a:r>
              <a:rPr lang="en-US" dirty="0"/>
              <a:t>: These registers can be used by all programs</a:t>
            </a:r>
          </a:p>
          <a:p>
            <a:r>
              <a:rPr lang="en-US" dirty="0"/>
              <a:t>The rest are all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registers. They can only be used in certain processor modes (e.g., by the OS, hypervisor, etc.)</a:t>
            </a:r>
          </a:p>
          <a:p>
            <a:pPr lvl="1"/>
            <a:r>
              <a:rPr lang="en-US" dirty="0"/>
              <a:t>Hidden registers: Example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 dirty="0">
                <a:sym typeface="Wingdings" panose="05000000000000000000" pitchFamily="2" charset="2"/>
              </a:rPr>
              <a:t> register. This stores the result of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 dirty="0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 dirty="0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 dirty="0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 dirty="0">
                <a:sym typeface="Wingdings" panose="05000000000000000000" pitchFamily="2" charset="2"/>
              </a:rPr>
              <a:t>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 </a:t>
            </a:r>
            <a:r>
              <a:rPr lang="fr-FR" dirty="0" err="1">
                <a:solidFill>
                  <a:schemeClr val="tx1"/>
                </a:solidFill>
              </a:rPr>
              <a:t>Descriptor</a:t>
            </a:r>
            <a:r>
              <a:rPr lang="fr-FR" dirty="0">
                <a:solidFill>
                  <a:schemeClr val="tx1"/>
                </a:solidFill>
              </a:rPr>
              <a:t> Cache (</a:t>
            </a:r>
            <a:r>
              <a:rPr lang="fr-FR" dirty="0" err="1">
                <a:solidFill>
                  <a:schemeClr val="tx1"/>
                </a:solidFill>
              </a:rPr>
              <a:t>similar</a:t>
            </a:r>
            <a:r>
              <a:rPr lang="fr-FR" dirty="0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Every memory access needs to access the GDT or LDT : 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Use a </a:t>
            </a:r>
            <a:r>
              <a:rPr lang="en-US" sz="2400" dirty="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 dirty="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Lookup the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 dirty="0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If an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is not there, send a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 dirty="0">
                <a:latin typeface="Calibri" panose="020F0502020204030204" pitchFamily="34" charset="0"/>
              </a:rPr>
              <a:t> to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n-US" dirty="0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01538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464000"/>
            <a:ext cx="1631880" cy="43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AD93-1710-FD53-2EFA-8D94D6386F25}"/>
              </a:ext>
            </a:extLst>
          </p:cNvPr>
          <p:cNvSpPr txBox="1"/>
          <p:nvPr/>
        </p:nvSpPr>
        <p:spPr>
          <a:xfrm>
            <a:off x="4826120" y="5917680"/>
            <a:ext cx="2639034" cy="44475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400" b="1" dirty="0">
                <a:solidFill>
                  <a:srgbClr val="FF420E"/>
                </a:solidFill>
                <a:latin typeface="Arial" pitchFamily="18"/>
                <a:ea typeface="Microsoft YaHei" pitchFamily="2"/>
                <a:cs typeface="Mangal" pitchFamily="2"/>
              </a:rPr>
              <a:t>Conceptual view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241121" y="4801680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853841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 dirty="0"/>
              <a:t>Nowadays with x86 (64 bits) only two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registers are used: fs and </a:t>
            </a:r>
            <a:r>
              <a:rPr lang="en-US" dirty="0" err="1"/>
              <a:t>gs</a:t>
            </a:r>
            <a:endParaRPr lang="en-US" dirty="0"/>
          </a:p>
          <a:p>
            <a:r>
              <a:rPr lang="en-US" dirty="0"/>
              <a:t>The GDT is also not used. It has been replaced by </a:t>
            </a:r>
            <a:r>
              <a:rPr lang="en-US" dirty="0">
                <a:solidFill>
                  <a:srgbClr val="FF0000"/>
                </a:solidFill>
              </a:rPr>
              <a:t>MSRs</a:t>
            </a:r>
            <a:r>
              <a:rPr lang="en-US" dirty="0"/>
              <a:t> (model specific registers)</a:t>
            </a:r>
          </a:p>
          <a:p>
            <a:r>
              <a:rPr lang="en-US" dirty="0"/>
              <a:t>The Linux </a:t>
            </a:r>
            <a:r>
              <a:rPr lang="en-US" dirty="0">
                <a:solidFill>
                  <a:srgbClr val="0070C0"/>
                </a:solidFill>
              </a:rPr>
              <a:t>kernel</a:t>
            </a:r>
            <a:r>
              <a:rPr lang="en-US" dirty="0"/>
              <a:t> uses the </a:t>
            </a:r>
            <a:r>
              <a:rPr lang="en-US" i="1" dirty="0" err="1"/>
              <a:t>gs</a:t>
            </a:r>
            <a:r>
              <a:rPr lang="en-US" i="1" dirty="0"/>
              <a:t> </a:t>
            </a:r>
            <a:r>
              <a:rPr lang="en-US" dirty="0"/>
              <a:t>segment to store per-CPU data. </a:t>
            </a:r>
          </a:p>
          <a:p>
            <a:r>
              <a:rPr lang="en-US" dirty="0"/>
              <a:t>The </a:t>
            </a:r>
            <a:r>
              <a:rPr lang="en-US" i="1" dirty="0" err="1"/>
              <a:t>gcc</a:t>
            </a:r>
            <a:r>
              <a:rPr lang="en-US" i="1" dirty="0"/>
              <a:t> </a:t>
            </a:r>
            <a:r>
              <a:rPr lang="en-US" dirty="0"/>
              <a:t>compiler also </a:t>
            </a:r>
            <a:r>
              <a:rPr lang="en-US" dirty="0">
                <a:solidFill>
                  <a:srgbClr val="7030A0"/>
                </a:solidFill>
              </a:rPr>
              <a:t>uses</a:t>
            </a:r>
            <a:r>
              <a:rPr lang="en-US" dirty="0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499360" y="5689600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792060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Page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know that a </a:t>
            </a:r>
            <a:r>
              <a:rPr lang="en-US" sz="2400" dirty="0">
                <a:solidFill>
                  <a:srgbClr val="002060"/>
                </a:solidFill>
              </a:rPr>
              <a:t>page</a:t>
            </a:r>
            <a:r>
              <a:rPr lang="en-US" sz="2400" dirty="0"/>
              <a:t> or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 dirty="0"/>
              <a:t> have a size of 4 KB (2</a:t>
            </a:r>
            <a:r>
              <a:rPr lang="en-US" sz="2400" baseline="30000" dirty="0"/>
              <a:t>12</a:t>
            </a:r>
            <a:r>
              <a:rPr lang="en-US" sz="2400" dirty="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virtual page or physical frame address is </a:t>
            </a:r>
            <a:r>
              <a:rPr lang="en-US" sz="2400" dirty="0">
                <a:solidFill>
                  <a:srgbClr val="FF0000"/>
                </a:solidFill>
              </a:rPr>
              <a:t>thus</a:t>
            </a:r>
            <a:r>
              <a:rPr lang="en-US" sz="2400" dirty="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cannot </a:t>
            </a:r>
            <a:r>
              <a:rPr lang="en-US" sz="2400" dirty="0">
                <a:solidFill>
                  <a:srgbClr val="FF0000"/>
                </a:solidFill>
              </a:rPr>
              <a:t>possibly</a:t>
            </a:r>
            <a:r>
              <a:rPr lang="en-US" sz="2400" dirty="0"/>
              <a:t> create a structure that has 2</a:t>
            </a:r>
            <a:r>
              <a:rPr lang="en-US" sz="2400" baseline="30000" dirty="0"/>
              <a:t>52</a:t>
            </a:r>
            <a:r>
              <a:rPr lang="en-US" sz="2400" dirty="0"/>
              <a:t> entries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 dirty="0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Run-time heap (created by </a:t>
            </a:r>
            <a:r>
              <a:rPr lang="en-IN" sz="2000" i="1" dirty="0"/>
              <a:t>new</a:t>
            </a:r>
            <a:r>
              <a:rPr lang="en-IN" sz="2000" dirty="0"/>
              <a:t> and </a:t>
            </a:r>
            <a:r>
              <a:rPr lang="en-IN" sz="2000" i="1" dirty="0"/>
              <a:t>malloc</a:t>
            </a:r>
            <a:r>
              <a:rPr lang="en-IN" sz="20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Use the </a:t>
            </a:r>
            <a:r>
              <a:rPr lang="en-IN" sz="2000" i="1" dirty="0" err="1"/>
              <a:t>pmap</a:t>
            </a:r>
            <a:r>
              <a:rPr lang="en-IN" sz="2000" dirty="0"/>
              <a:t> command</a:t>
            </a:r>
          </a:p>
          <a:p>
            <a:pPr algn="l"/>
            <a:r>
              <a:rPr lang="en-IN" sz="2000" dirty="0"/>
              <a:t>to find the memory</a:t>
            </a:r>
            <a:br>
              <a:rPr lang="en-IN" sz="2000" dirty="0"/>
            </a:br>
            <a:r>
              <a:rPr lang="en-IN" sz="2000" dirty="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.</a:t>
            </a:r>
            <a:r>
              <a:rPr lang="en-IN" sz="2000" dirty="0" err="1"/>
              <a:t>bss</a:t>
            </a:r>
            <a:r>
              <a:rPr lang="en-IN" sz="2000" dirty="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2</a:t>
            </a:r>
            <a:r>
              <a:rPr lang="en-IN" sz="2000" baseline="30000" dirty="0"/>
              <a:t>48</a:t>
            </a:r>
            <a:r>
              <a:rPr lang="en-IN" sz="2000" dirty="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Large empty</a:t>
            </a:r>
          </a:p>
          <a:p>
            <a:pPr algn="l"/>
            <a:r>
              <a:rPr lang="en-IN" sz="2400" dirty="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 dirty="0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696081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Consider the first (36 + 12) bits in the 64-bit x86 memory address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 dirty="0"/>
              <a:t>Each </a:t>
            </a:r>
            <a:r>
              <a:rPr lang="en-IN" dirty="0">
                <a:solidFill>
                  <a:srgbClr val="0070C0"/>
                </a:solidFill>
              </a:rPr>
              <a:t>entry</a:t>
            </a:r>
            <a:r>
              <a:rPr lang="en-IN" dirty="0"/>
              <a:t> of the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table or TLB has additional </a:t>
            </a:r>
            <a:r>
              <a:rPr lang="en-IN" dirty="0">
                <a:solidFill>
                  <a:srgbClr val="00B050"/>
                </a:solidFill>
              </a:rPr>
              <a:t>page</a:t>
            </a:r>
            <a:r>
              <a:rPr lang="en-IN" dirty="0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850566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These </a:t>
            </a:r>
            <a:r>
              <a:rPr lang="en-IN" sz="2000" dirty="0">
                <a:solidFill>
                  <a:srgbClr val="C00000"/>
                </a:solidFill>
              </a:rPr>
              <a:t>bits</a:t>
            </a:r>
            <a:r>
              <a:rPr lang="en-IN" sz="2000" dirty="0"/>
              <a:t> can be used to make a </a:t>
            </a:r>
            <a:r>
              <a:rPr lang="en-IN" sz="2000" dirty="0">
                <a:solidFill>
                  <a:srgbClr val="00B050"/>
                </a:solidFill>
              </a:rPr>
              <a:t>page</a:t>
            </a:r>
            <a:r>
              <a:rPr lang="en-IN" sz="2000" dirty="0"/>
              <a:t> read-only. This is a vital security measure</a:t>
            </a:r>
            <a:br>
              <a:rPr lang="en-IN" sz="2000" dirty="0"/>
            </a:br>
            <a:r>
              <a:rPr lang="en-IN" sz="2000" dirty="0"/>
              <a:t>for </a:t>
            </a:r>
            <a:r>
              <a:rPr lang="en-IN" sz="2000" dirty="0">
                <a:solidFill>
                  <a:srgbClr val="0070C0"/>
                </a:solidFill>
              </a:rPr>
              <a:t>pages</a:t>
            </a:r>
            <a:r>
              <a:rPr lang="en-IN" sz="2000" dirty="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1495619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477707" y="1574702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302172" y="217492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835590" y="2194723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Very few entries in the Level 1 page table are </a:t>
            </a:r>
            <a:r>
              <a:rPr lang="en-IN" sz="2400" dirty="0">
                <a:solidFill>
                  <a:srgbClr val="00B050"/>
                </a:solidFill>
              </a:rPr>
              <a:t>full</a:t>
            </a:r>
            <a:r>
              <a:rPr lang="en-IN" sz="2400" dirty="0"/>
              <a:t>. This means that there </a:t>
            </a:r>
            <a:br>
              <a:rPr lang="en-IN" sz="2400" dirty="0"/>
            </a:br>
            <a:r>
              <a:rPr lang="en-IN" sz="2400" dirty="0"/>
              <a:t>are a few Level 2 page tables. There are slightly </a:t>
            </a:r>
            <a:r>
              <a:rPr lang="en-IN" sz="2400" dirty="0">
                <a:solidFill>
                  <a:srgbClr val="C00000"/>
                </a:solidFill>
              </a:rPr>
              <a:t>more</a:t>
            </a:r>
            <a:r>
              <a:rPr lang="en-IN" sz="2400" dirty="0"/>
              <a:t> Level 3 page tables</a:t>
            </a:r>
            <a:br>
              <a:rPr lang="en-IN" sz="2400" dirty="0"/>
            </a:br>
            <a:r>
              <a:rPr lang="en-IN" sz="2400" dirty="0"/>
              <a:t>and much more Level 4 page tables. The </a:t>
            </a:r>
            <a:r>
              <a:rPr lang="en-IN" sz="2400" dirty="0">
                <a:solidFill>
                  <a:srgbClr val="7030A0"/>
                </a:solidFill>
              </a:rPr>
              <a:t>sparse</a:t>
            </a:r>
            <a:r>
              <a:rPr lang="en-IN" sz="2400" dirty="0"/>
              <a:t> structure of the memory</a:t>
            </a:r>
            <a:br>
              <a:rPr lang="en-IN" sz="2400" dirty="0"/>
            </a:br>
            <a:r>
              <a:rPr lang="en-IN" sz="2400" dirty="0"/>
              <a:t>map </a:t>
            </a:r>
            <a:r>
              <a:rPr lang="en-IN" sz="2400" dirty="0">
                <a:solidFill>
                  <a:srgbClr val="FF0000"/>
                </a:solidFill>
              </a:rPr>
              <a:t>minimizes</a:t>
            </a:r>
            <a:r>
              <a:rPr lang="en-IN" sz="2400" dirty="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3813245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477707" y="3892328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302172" y="449255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60" y="4266648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6" y="4392810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3002192" y="4567001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5248873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477707" y="5327956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830351" y="6027003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Use a HW structure to cache </a:t>
            </a:r>
            <a:r>
              <a:rPr lang="en-IN" sz="2400" dirty="0">
                <a:solidFill>
                  <a:srgbClr val="00B050"/>
                </a:solidFill>
              </a:rPr>
              <a:t>frequent</a:t>
            </a:r>
            <a:r>
              <a:rPr lang="en-IN" sz="2400" dirty="0"/>
              <a:t> mappings. It is the TLB (Translation </a:t>
            </a:r>
          </a:p>
          <a:p>
            <a:pPr algn="l"/>
            <a:r>
              <a:rPr lang="en-IN" sz="2400" dirty="0"/>
              <a:t>Lookaside Buffer). We </a:t>
            </a:r>
            <a:r>
              <a:rPr lang="en-IN" sz="2400" dirty="0">
                <a:solidFill>
                  <a:srgbClr val="C00000"/>
                </a:solidFill>
              </a:rPr>
              <a:t>cache</a:t>
            </a:r>
            <a:r>
              <a:rPr lang="en-IN" sz="2400" dirty="0"/>
              <a:t> 32-128 entries. We can </a:t>
            </a:r>
            <a:r>
              <a:rPr lang="en-IN" sz="2400" dirty="0">
                <a:solidFill>
                  <a:srgbClr val="FF0000"/>
                </a:solidFill>
              </a:rPr>
              <a:t>access</a:t>
            </a:r>
            <a:r>
              <a:rPr lang="en-IN" sz="2400" dirty="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302172" y="5985384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 dirty="0"/>
              <a:t>Before </a:t>
            </a:r>
            <a:r>
              <a:rPr lang="en-IN" dirty="0">
                <a:solidFill>
                  <a:srgbClr val="C00000"/>
                </a:solidFill>
              </a:rPr>
              <a:t>accessing</a:t>
            </a:r>
            <a:r>
              <a:rPr lang="en-IN" dirty="0"/>
              <a:t> data, it needs to be </a:t>
            </a:r>
            <a:r>
              <a:rPr lang="en-IN" dirty="0">
                <a:solidFill>
                  <a:srgbClr val="00B050"/>
                </a:solidFill>
              </a:rPr>
              <a:t>present</a:t>
            </a:r>
            <a:r>
              <a:rPr lang="en-IN" dirty="0"/>
              <a:t> in the </a:t>
            </a:r>
            <a:r>
              <a:rPr lang="en-IN" dirty="0">
                <a:solidFill>
                  <a:srgbClr val="C00000"/>
                </a:solidFill>
              </a:rPr>
              <a:t>main memory</a:t>
            </a:r>
            <a:r>
              <a:rPr lang="en-IN" dirty="0"/>
              <a:t>, regardless of wherever it is stored.</a:t>
            </a:r>
          </a:p>
          <a:p>
            <a:r>
              <a:rPr lang="en-IN" dirty="0"/>
              <a:t>The main memory has </a:t>
            </a:r>
            <a:r>
              <a:rPr lang="en-IN" dirty="0">
                <a:solidFill>
                  <a:srgbClr val="FF0000"/>
                </a:solidFill>
              </a:rPr>
              <a:t>finite size</a:t>
            </a:r>
            <a:r>
              <a:rPr lang="en-IN" dirty="0"/>
              <a:t>. </a:t>
            </a:r>
          </a:p>
          <a:p>
            <a:r>
              <a:rPr lang="en-IN" dirty="0"/>
              <a:t>If it is full, then we need to </a:t>
            </a:r>
            <a:r>
              <a:rPr lang="en-IN" dirty="0">
                <a:solidFill>
                  <a:srgbClr val="002060"/>
                </a:solidFill>
              </a:rPr>
              <a:t>evict</a:t>
            </a:r>
            <a:r>
              <a:rPr lang="en-IN" dirty="0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2" y="429715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3382641" y="428074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 dirty="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835090" y="5002924"/>
            <a:ext cx="979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</a:t>
            </a:r>
            <a:r>
              <a:rPr lang="en-IN" sz="2400" dirty="0">
                <a:solidFill>
                  <a:srgbClr val="00B050"/>
                </a:solidFill>
              </a:rPr>
              <a:t>different</a:t>
            </a:r>
            <a:r>
              <a:rPr lang="en-IN" sz="2400" dirty="0"/>
              <a:t> heuristics: least recently used, least frequently used </a:t>
            </a:r>
            <a:br>
              <a:rPr lang="en-IN" sz="2400" dirty="0"/>
            </a:br>
            <a:r>
              <a:rPr lang="en-IN" sz="2400" dirty="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An </a:t>
            </a:r>
            <a:r>
              <a:rPr lang="en-IN" sz="2400" dirty="0">
                <a:solidFill>
                  <a:srgbClr val="FF0000"/>
                </a:solidFill>
              </a:rPr>
              <a:t>optimal</a:t>
            </a:r>
            <a:r>
              <a:rPr lang="en-IN" sz="2400" dirty="0"/>
              <a:t> solution exists: Evict the frame that will be used farthest</a:t>
            </a:r>
            <a:br>
              <a:rPr lang="en-IN" sz="2400" dirty="0"/>
            </a:br>
            <a:r>
              <a:rPr lang="en-IN" sz="2400" dirty="0"/>
              <a:t>in the future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 of this Chapter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 dirty="0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 dirty="0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In general CPL=0 indicates the privileged</a:t>
            </a:r>
            <a:br>
              <a:rPr lang="en-US" sz="2000" dirty="0"/>
            </a:br>
            <a:r>
              <a:rPr lang="en-US" sz="2000" dirty="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  <a:endParaRPr 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Lower the ring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 dirty="0">
                <a:sym typeface="Wingdings" panose="05000000000000000000" pitchFamily="2" charset="2"/>
              </a:rPr>
              <a:t>Higher the privilege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 dirty="0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Memory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PCI </a:t>
            </a:r>
          </a:p>
          <a:p>
            <a:pPr algn="l"/>
            <a:r>
              <a:rPr lang="en-US" sz="2400" dirty="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a 16-bit I/O address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3" y="4488873"/>
            <a:ext cx="11661569" cy="18674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virtual</a:t>
            </a:r>
            <a:r>
              <a:rPr lang="en-US" dirty="0"/>
              <a:t> memory mechanism to map a </a:t>
            </a:r>
            <a:r>
              <a:rPr lang="en-US" dirty="0">
                <a:solidFill>
                  <a:srgbClr val="0070C0"/>
                </a:solidFill>
              </a:rPr>
              <a:t>portion</a:t>
            </a:r>
            <a:r>
              <a:rPr lang="en-US" dirty="0"/>
              <a:t> of the virtual address space to I/O devices</a:t>
            </a:r>
          </a:p>
          <a:p>
            <a:r>
              <a:rPr lang="en-US" dirty="0"/>
              <a:t>Use regular </a:t>
            </a:r>
            <a:r>
              <a:rPr lang="en-US" dirty="0">
                <a:solidFill>
                  <a:srgbClr val="FF0000"/>
                </a:solidFill>
              </a:rPr>
              <a:t>reads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writes</a:t>
            </a:r>
            <a:r>
              <a:rPr lang="en-US" dirty="0"/>
              <a:t> to access I/O devices</a:t>
            </a:r>
          </a:p>
          <a:p>
            <a:r>
              <a:rPr lang="en-US" dirty="0"/>
              <a:t>The system automatically routes </a:t>
            </a:r>
            <a:r>
              <a:rPr lang="en-US" dirty="0">
                <a:solidFill>
                  <a:srgbClr val="C00000"/>
                </a:solidFill>
              </a:rPr>
              <a:t>memory traffic </a:t>
            </a:r>
            <a:r>
              <a:rPr lang="en-US" dirty="0"/>
              <a:t>to the I/O devices (bulk transfers possible)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2873829" y="1567544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1567542" y="2107871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Virtual</a:t>
            </a:r>
            <a:br>
              <a:rPr lang="en-US" sz="2400" dirty="0"/>
            </a:br>
            <a:r>
              <a:rPr lang="en-US" sz="2400" dirty="0"/>
              <a:t>address</a:t>
            </a:r>
            <a:br>
              <a:rPr lang="en-US" sz="2400" dirty="0"/>
            </a:br>
            <a:r>
              <a:rPr lang="en-US" sz="2400" dirty="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2873829" y="3301340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5284519" y="3429000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6175168" y="3359796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790620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CPU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DMA</a:t>
            </a: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297126"/>
            <a:ext cx="440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 dirty="0">
                <a:sym typeface="Wingdings" panose="05000000000000000000" pitchFamily="2" charset="2"/>
              </a:rPr>
              <a:t> 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71209" y="6206717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dirty="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There are two kinds of </a:t>
            </a:r>
            <a:r>
              <a:rPr lang="en-US" dirty="0">
                <a:solidFill>
                  <a:srgbClr val="0070C0"/>
                </a:solidFill>
              </a:rPr>
              <a:t>instructions</a:t>
            </a:r>
            <a:r>
              <a:rPr lang="en-US" dirty="0"/>
              <a:t> – </a:t>
            </a:r>
            <a:r>
              <a:rPr lang="en-US" dirty="0">
                <a:solidFill>
                  <a:srgbClr val="FF0000"/>
                </a:solidFill>
              </a:rPr>
              <a:t>privileged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non-privileged</a:t>
            </a:r>
          </a:p>
          <a:p>
            <a:r>
              <a:rPr lang="en-US" dirty="0"/>
              <a:t>Non-privileged instructions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Regular</a:t>
            </a:r>
            <a:r>
              <a:rPr lang="en-US" dirty="0"/>
              <a:t> instructions</a:t>
            </a:r>
          </a:p>
          <a:p>
            <a:pPr lvl="1"/>
            <a:r>
              <a:rPr lang="en-US" dirty="0"/>
              <a:t>When they access </a:t>
            </a:r>
            <a:r>
              <a:rPr lang="en-US" dirty="0">
                <a:solidFill>
                  <a:srgbClr val="0070C0"/>
                </a:solidFill>
              </a:rPr>
              <a:t>privileged</a:t>
            </a:r>
            <a:r>
              <a:rPr lang="en-US" dirty="0"/>
              <a:t> registers, several things can happen</a:t>
            </a:r>
          </a:p>
          <a:p>
            <a:pPr lvl="2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exception</a:t>
            </a:r>
            <a:r>
              <a:rPr lang="en-US" dirty="0"/>
              <a:t> may be generated</a:t>
            </a:r>
          </a:p>
          <a:p>
            <a:pPr lvl="2"/>
            <a:r>
              <a:rPr lang="en-US" dirty="0"/>
              <a:t>There will be some </a:t>
            </a:r>
            <a:r>
              <a:rPr lang="en-US" dirty="0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 dirty="0"/>
              <a:t>There will be no effect at all (fully </a:t>
            </a:r>
            <a:r>
              <a:rPr lang="en-US" dirty="0">
                <a:solidFill>
                  <a:srgbClr val="7030A0"/>
                </a:solidFill>
              </a:rPr>
              <a:t>silent</a:t>
            </a:r>
            <a:r>
              <a:rPr lang="en-US" dirty="0"/>
              <a:t>)</a:t>
            </a:r>
          </a:p>
          <a:p>
            <a:r>
              <a:rPr lang="en-US" dirty="0"/>
              <a:t>Privileged instructions</a:t>
            </a:r>
          </a:p>
          <a:p>
            <a:pPr lvl="1"/>
            <a:r>
              <a:rPr lang="en-US" dirty="0"/>
              <a:t>Can </a:t>
            </a:r>
            <a:r>
              <a:rPr lang="en-US" dirty="0">
                <a:solidFill>
                  <a:srgbClr val="00B050"/>
                </a:solidFill>
              </a:rPr>
              <a:t>access</a:t>
            </a:r>
            <a:r>
              <a:rPr lang="en-US" dirty="0"/>
              <a:t> all registers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Exceptions</a:t>
            </a:r>
            <a:r>
              <a:rPr lang="en-US" dirty="0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Exceptions, and System Calls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Interrupts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interrupt</a:t>
            </a:r>
            <a:r>
              <a:rPr lang="en-IN" sz="2000" dirty="0"/>
              <a:t> is an externally generated event whose main</a:t>
            </a:r>
            <a:br>
              <a:rPr lang="en-IN" sz="2000" dirty="0"/>
            </a:br>
            <a:r>
              <a:rPr lang="en-IN" sz="2000" dirty="0"/>
              <a:t>job is to draw the attention of the </a:t>
            </a:r>
            <a:r>
              <a:rPr lang="en-IN" sz="2000" dirty="0">
                <a:solidFill>
                  <a:srgbClr val="7030A0"/>
                </a:solidFill>
              </a:rPr>
              <a:t>CPU</a:t>
            </a:r>
            <a:r>
              <a:rPr lang="en-IN" sz="2000" dirty="0"/>
              <a:t>. They are mainly</a:t>
            </a:r>
            <a:br>
              <a:rPr lang="en-IN" sz="2000" dirty="0"/>
            </a:br>
            <a:r>
              <a:rPr lang="en-IN" sz="2000" dirty="0"/>
              <a:t>generated by </a:t>
            </a:r>
            <a:r>
              <a:rPr lang="en-IN" sz="2000" dirty="0">
                <a:solidFill>
                  <a:srgbClr val="C00000"/>
                </a:solidFill>
              </a:rPr>
              <a:t>I/O devices </a:t>
            </a:r>
            <a:r>
              <a:rPr lang="en-IN" sz="2000" dirty="0"/>
              <a:t>and other chips in the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 dirty="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Exceptions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An </a:t>
            </a:r>
            <a:r>
              <a:rPr lang="en-IN" sz="2000" dirty="0">
                <a:solidFill>
                  <a:srgbClr val="FF0000"/>
                </a:solidFill>
              </a:rPr>
              <a:t>exceptional condition </a:t>
            </a:r>
            <a:r>
              <a:rPr lang="en-IN" sz="2000" dirty="0"/>
              <a:t>in a program such as accessing an </a:t>
            </a:r>
            <a:br>
              <a:rPr lang="en-IN" sz="2000" dirty="0"/>
            </a:br>
            <a:r>
              <a:rPr lang="en-IN" sz="2000" dirty="0"/>
              <a:t>illegal memory address or dividing by zero. There is a need to </a:t>
            </a:r>
            <a:br>
              <a:rPr lang="en-IN" sz="2000" dirty="0"/>
            </a:br>
            <a:r>
              <a:rPr lang="en-IN" sz="2000" dirty="0"/>
              <a:t>suspend the </a:t>
            </a:r>
            <a:r>
              <a:rPr lang="en-IN" sz="2000" dirty="0">
                <a:solidFill>
                  <a:srgbClr val="00B050"/>
                </a:solidFill>
              </a:rPr>
              <a:t>program</a:t>
            </a:r>
            <a:r>
              <a:rPr lang="en-IN" sz="2000" dirty="0"/>
              <a:t> and take some action to rectify the </a:t>
            </a:r>
            <a:br>
              <a:rPr lang="en-IN" sz="2000" dirty="0"/>
            </a:br>
            <a:r>
              <a:rPr lang="en-IN" sz="2000" dirty="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System calls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1106" y="4734191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dirty="0"/>
              <a:t>There are </a:t>
            </a:r>
            <a:r>
              <a:rPr lang="en-IN" sz="2000" dirty="0">
                <a:solidFill>
                  <a:srgbClr val="0070C0"/>
                </a:solidFill>
              </a:rPr>
              <a:t>specialized instructions </a:t>
            </a:r>
            <a:r>
              <a:rPr lang="en-IN" sz="2000" dirty="0"/>
              <a:t>in ISAs to generate a “dummy</a:t>
            </a:r>
            <a:br>
              <a:rPr lang="en-IN" sz="2000" dirty="0"/>
            </a:br>
            <a:r>
              <a:rPr lang="en-IN" sz="2000" dirty="0"/>
              <a:t>exception”. They lead to a </a:t>
            </a:r>
            <a:r>
              <a:rPr lang="en-IN" sz="2000" dirty="0">
                <a:solidFill>
                  <a:srgbClr val="00B050"/>
                </a:solidFill>
              </a:rPr>
              <a:t>suspension</a:t>
            </a:r>
            <a:r>
              <a:rPr lang="en-IN" sz="2000" dirty="0"/>
              <a:t> of the program’s execution</a:t>
            </a:r>
            <a:br>
              <a:rPr lang="en-IN" sz="2000" dirty="0"/>
            </a:br>
            <a:r>
              <a:rPr lang="en-IN" sz="2000" dirty="0"/>
              <a:t>and invocation of an OS routine. This mechanism can be used to </a:t>
            </a:r>
            <a:br>
              <a:rPr lang="en-IN" sz="2000" dirty="0"/>
            </a:br>
            <a:r>
              <a:rPr lang="en-IN" sz="2000" dirty="0"/>
              <a:t>pass data to the OS such that it can perform a </a:t>
            </a:r>
            <a:r>
              <a:rPr lang="en-IN" sz="2000" dirty="0">
                <a:solidFill>
                  <a:srgbClr val="7030A0"/>
                </a:solidFill>
              </a:rPr>
              <a:t>service</a:t>
            </a:r>
            <a:r>
              <a:rPr lang="en-IN" sz="2000" dirty="0"/>
              <a:t> for the user</a:t>
            </a:r>
            <a:br>
              <a:rPr lang="en-IN" sz="2000" dirty="0"/>
            </a:br>
            <a:r>
              <a:rPr lang="en-IN" sz="2000" dirty="0"/>
              <a:t>program. Such a convoluted OS function call mechanism is known as</a:t>
            </a:r>
            <a:br>
              <a:rPr lang="en-IN" sz="2000" dirty="0"/>
            </a:br>
            <a:r>
              <a:rPr lang="en-IN" sz="2000" dirty="0"/>
              <a:t>a system call.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r>
              <a:rPr lang="en-US" dirty="0"/>
              <a:t>See /</a:t>
            </a:r>
            <a:r>
              <a:rPr lang="en-US" dirty="0" err="1"/>
              <a:t>usr</a:t>
            </a:r>
            <a:r>
              <a:rPr lang="en-US" dirty="0"/>
              <a:t>/include/</a:t>
            </a:r>
            <a:r>
              <a:rPr lang="en-US" dirty="0" err="1"/>
              <a:t>asm</a:t>
            </a:r>
            <a:r>
              <a:rPr lang="en-US" dirty="0"/>
              <a:t>/unistd_64. h (286 systems calls defined)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</a:rPr>
              <a:t>mov</a:t>
            </a:r>
            <a:r>
              <a:rPr lang="en-US" sz="2400" dirty="0"/>
              <a:t> $&lt;sys call number&gt;, %</a:t>
            </a:r>
            <a:r>
              <a:rPr lang="en-US" sz="2400" dirty="0" err="1"/>
              <a:t>rax</a:t>
            </a:r>
            <a:endParaRPr lang="en-US" sz="2400" dirty="0"/>
          </a:p>
          <a:p>
            <a:pPr algn="l"/>
            <a:r>
              <a:rPr lang="en-US" sz="2400" dirty="0" err="1">
                <a:solidFill>
                  <a:srgbClr val="0070C0"/>
                </a:solidFill>
              </a:rPr>
              <a:t>syscall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Move</a:t>
            </a:r>
            <a:r>
              <a:rPr lang="en-US" sz="2400" dirty="0"/>
              <a:t> the system call number to the </a:t>
            </a:r>
            <a:r>
              <a:rPr lang="en-US" sz="2400" i="1" dirty="0" err="1"/>
              <a:t>rax</a:t>
            </a:r>
            <a:r>
              <a:rPr lang="en-US" sz="2400" i="1" dirty="0"/>
              <a:t> </a:t>
            </a:r>
            <a:r>
              <a:rPr lang="en-US" sz="2400" dirty="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Issue</a:t>
            </a:r>
            <a:r>
              <a:rPr lang="en-US" sz="2400" dirty="0"/>
              <a:t> the “</a:t>
            </a:r>
            <a:r>
              <a:rPr lang="en-US" sz="2400" dirty="0" err="1"/>
              <a:t>syscall</a:t>
            </a:r>
            <a:r>
              <a:rPr lang="en-US" sz="2400" dirty="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Another</a:t>
            </a:r>
            <a:r>
              <a:rPr lang="en-US" sz="2400" dirty="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</TotalTime>
  <Words>5479</Words>
  <Application>Microsoft Office PowerPoint</Application>
  <PresentationFormat>Widescreen</PresentationFormat>
  <Paragraphs>775</Paragraphs>
  <Slides>64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Size and Overlap Problems</vt:lpstr>
      <vt:lpstr>Virtualize the Memory</vt:lpstr>
      <vt:lpstr>What is the key idea? </vt:lpstr>
      <vt:lpstr>What about the “size” problem? </vt:lpstr>
      <vt:lpstr>View of Memory</vt:lpstr>
      <vt:lpstr>Segmentation in x86</vt:lpstr>
      <vt:lpstr>Segmented vs Linear Memory Model</vt:lpstr>
      <vt:lpstr>How does Segmentation Work</vt:lpstr>
      <vt:lpstr>Segment Descriptor Cache (similar to a TLB)</vt:lpstr>
      <vt:lpstr>Segmentation in x86-64</vt:lpstr>
      <vt:lpstr>How is the Page Table Designed?</vt:lpstr>
      <vt:lpstr>Leverage a Pattern (Use a Memory Map)</vt:lpstr>
      <vt:lpstr>Design a Data Structure that Leverages the Structure of the Memory Map</vt:lpstr>
      <vt:lpstr>Page Protection and Information Bits</vt:lpstr>
      <vt:lpstr>Questions on Efficiency</vt:lpstr>
      <vt:lpstr>Memory Management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Smruti Ranjan Sarangi</cp:lastModifiedBy>
  <cp:revision>27</cp:revision>
  <dcterms:created xsi:type="dcterms:W3CDTF">2013-07-15T20:26:40Z</dcterms:created>
  <dcterms:modified xsi:type="dcterms:W3CDTF">2023-02-06T18:43:53Z</dcterms:modified>
</cp:coreProperties>
</file>